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6" r:id="rId6"/>
    <p:sldId id="287" r:id="rId7"/>
    <p:sldId id="288" r:id="rId8"/>
    <p:sldId id="269" r:id="rId9"/>
    <p:sldId id="295" r:id="rId10"/>
    <p:sldId id="296" r:id="rId11"/>
    <p:sldId id="297" r:id="rId12"/>
    <p:sldId id="298" r:id="rId13"/>
    <p:sldId id="299" r:id="rId14"/>
    <p:sldId id="279" r:id="rId15"/>
    <p:sldId id="283" r:id="rId16"/>
    <p:sldId id="300" r:id="rId17"/>
    <p:sldId id="301" r:id="rId18"/>
    <p:sldId id="303" r:id="rId19"/>
    <p:sldId id="290" r:id="rId20"/>
    <p:sldId id="291" r:id="rId21"/>
    <p:sldId id="292" r:id="rId22"/>
    <p:sldId id="293" r:id="rId23"/>
    <p:sldId id="294" r:id="rId24"/>
    <p:sldId id="264" r:id="rId25"/>
  </p:sldIdLst>
  <p:sldSz cx="12192000" cy="6858000"/>
  <p:notesSz cx="6858000" cy="9144000"/>
  <p:defaultTextStyle>
    <a:defPPr lvl="0">
      <a:defRPr lang="pt-BR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49E"/>
    <a:srgbClr val="320236"/>
    <a:srgbClr val="955C99"/>
    <a:srgbClr val="2867A6"/>
    <a:srgbClr val="9966FF"/>
    <a:srgbClr val="15D944"/>
    <a:srgbClr val="257FD1"/>
    <a:srgbClr val="416F8F"/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7C2F92-A4F1-4847-BC29-6FDB19AEC72D}" v="354" dt="2021-11-22T16:01:37.485"/>
    <p1510:client id="{8FABC8D5-34CE-4C84-9C9A-1E7B2681D9E4}" v="32" dt="2021-11-22T17:09:07.862"/>
    <p1510:client id="{930717D4-BE89-423C-A936-6A940E912F09}" v="2" dt="2022-11-29T22:48:40.682"/>
    <p1510:client id="{A4BB1B27-3F93-4EAE-B35D-F96E5AB2EFFD}" v="495" dt="2021-11-22T19:58:27.930"/>
    <p1510:client id="{D43E77D6-B5B1-436D-B48F-AE9871F7163D}" v="972" dt="2021-11-22T15:02:49.884"/>
    <p1510:client id="{F843F9BC-5766-4642-B7E4-437A40B4A887}" v="2369" dt="2021-11-30T15:46:19.8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o Emílio Martins Ventura" userId="P6CxL6Z/ufMNC8hS7UG29HxhtoWWvapOp3CTvddccvE=" providerId="None" clId="Web-{930717D4-BE89-423C-A936-6A940E912F09}"/>
    <pc:docChg chg="modSld">
      <pc:chgData name="Paulo Emílio Martins Ventura" userId="P6CxL6Z/ufMNC8hS7UG29HxhtoWWvapOp3CTvddccvE=" providerId="None" clId="Web-{930717D4-BE89-423C-A936-6A940E912F09}" dt="2022-11-29T22:48:40.682" v="1" actId="1076"/>
      <pc:docMkLst>
        <pc:docMk/>
      </pc:docMkLst>
      <pc:sldChg chg="modSp">
        <pc:chgData name="Paulo Emílio Martins Ventura" userId="P6CxL6Z/ufMNC8hS7UG29HxhtoWWvapOp3CTvddccvE=" providerId="None" clId="Web-{930717D4-BE89-423C-A936-6A940E912F09}" dt="2022-11-29T22:48:40.682" v="1" actId="1076"/>
        <pc:sldMkLst>
          <pc:docMk/>
          <pc:sldMk cId="3673495191" sldId="287"/>
        </pc:sldMkLst>
        <pc:spChg chg="mod">
          <ac:chgData name="Paulo Emílio Martins Ventura" userId="P6CxL6Z/ufMNC8hS7UG29HxhtoWWvapOp3CTvddccvE=" providerId="None" clId="Web-{930717D4-BE89-423C-A936-6A940E912F09}" dt="2022-11-29T22:48:40.682" v="1" actId="1076"/>
          <ac:spMkLst>
            <pc:docMk/>
            <pc:sldMk cId="3673495191" sldId="287"/>
            <ac:spMk id="2" creationId="{00000000-0000-0000-0000-000000000000}"/>
          </ac:spMkLst>
        </pc:spChg>
        <pc:spChg chg="mod">
          <ac:chgData name="Paulo Emílio Martins Ventura" userId="P6CxL6Z/ufMNC8hS7UG29HxhtoWWvapOp3CTvddccvE=" providerId="None" clId="Web-{930717D4-BE89-423C-A936-6A940E912F09}" dt="2022-11-29T22:47:58.774" v="0" actId="1076"/>
          <ac:spMkLst>
            <pc:docMk/>
            <pc:sldMk cId="3673495191" sldId="287"/>
            <ac:spMk id="25" creationId="{386E412C-7550-47C0-87CF-BC3995496C42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2130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825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750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550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3692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066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6001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2288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633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5330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4503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4B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9F7865-E62F-4F75-BE87-7133B00035FE}" type="datetimeFigureOut">
              <a:rPr lang="pt-BR" smtClean="0"/>
              <a:t>29/11/2022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296C5-41E8-4D5B-8032-B743A28A78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400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xojornal.com.br/expresso/2021/03/23/A-queda-das-doa%C3%A7%C3%B5es-na-pandemia.-E-os-caminhos-para-ajudar" TargetMode="External"/><Relationship Id="rId2" Type="http://schemas.openxmlformats.org/officeDocument/2006/relationships/hyperlink" Target="https://g1.globo.com/jornal-nacional/noticia/2021/08/23/aprofundamento-da-crise-economica-diminui-as-doacoes-durante-a-pandemia.ghtml.%20Acesso%20em%2011/11/202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opaulo.sp.gov.br/coronavirus/doacoes/" TargetMode="External"/><Relationship Id="rId5" Type="http://schemas.openxmlformats.org/officeDocument/2006/relationships/hyperlink" Target="http://www.mt.gov.br/-/14022535-governo-abre-canais-para-doacao-de-recursos-equipamentos-e-mantimentos" TargetMode="External"/><Relationship Id="rId4" Type="http://schemas.openxmlformats.org/officeDocument/2006/relationships/hyperlink" Target="https://www.cafonline.org/docs/default-source/about-us-research/cafworldgivingindex2021_report_web2_100621.pdf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"/>
          <p:cNvSpPr txBox="1"/>
          <p:nvPr/>
        </p:nvSpPr>
        <p:spPr>
          <a:xfrm>
            <a:off x="1687001" y="667863"/>
            <a:ext cx="850020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b="1" u="sng">
                <a:solidFill>
                  <a:schemeClr val="dk1"/>
                </a:solidFill>
                <a:latin typeface="Algerian"/>
                <a:sym typeface="Algerian"/>
              </a:rPr>
              <a:t>PROJETO INTEGRADOR </a:t>
            </a:r>
            <a:endParaRPr sz="6000"/>
          </a:p>
        </p:txBody>
      </p:sp>
      <p:sp>
        <p:nvSpPr>
          <p:cNvPr id="30" name="Google Shape;30;p1"/>
          <p:cNvSpPr txBox="1"/>
          <p:nvPr/>
        </p:nvSpPr>
        <p:spPr>
          <a:xfrm>
            <a:off x="949856" y="2268781"/>
            <a:ext cx="11418600" cy="3154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0" i="0" u="none" strike="noStrike" cap="none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ACADÊMICOS: MATHEUS RICARDO PADILHA VIEIRA                            </a:t>
            </a:r>
            <a:endParaRPr sz="1800">
              <a:solidFill>
                <a:schemeClr val="dk1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r>
              <a:rPr lang="pt-BR" sz="2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                          PAULO EMÍLIO </a:t>
            </a:r>
            <a:r>
              <a:rPr lang="pt-BR" sz="2000" err="1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martins</a:t>
            </a:r>
            <a:r>
              <a:rPr lang="pt-BR" sz="2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 ventura</a:t>
            </a:r>
            <a:endParaRPr lang="pt-BR" sz="2000">
              <a:solidFill>
                <a:schemeClr val="dk1"/>
              </a:solidFill>
              <a:latin typeface="Algerian"/>
              <a:ea typeface="Algerian"/>
              <a:cs typeface="Algerian"/>
            </a:endParaRPr>
          </a:p>
          <a:p>
            <a:r>
              <a:rPr lang="pt-BR" sz="2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                          João </a:t>
            </a:r>
            <a:r>
              <a:rPr lang="pt-BR" sz="2000" err="1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vitor</a:t>
            </a:r>
            <a:r>
              <a:rPr lang="pt-BR" sz="2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 CLEMENTE </a:t>
            </a:r>
            <a:endParaRPr lang="pt-BR" sz="2000">
              <a:solidFill>
                <a:schemeClr val="dk1"/>
              </a:solidFill>
              <a:latin typeface="Algerian"/>
              <a:ea typeface="Algerian"/>
              <a:cs typeface="Algeri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                          JULIANO COSTA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                           DUVERNEY ANDRADE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                                                    </a:t>
            </a:r>
            <a:endParaRPr sz="2000">
              <a:solidFill>
                <a:schemeClr val="dk1"/>
              </a:solidFill>
              <a:latin typeface="Algerian"/>
              <a:ea typeface="Algerian"/>
              <a:cs typeface="Algerian"/>
              <a:sym typeface="Algeri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                               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                          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                         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Algerian"/>
              <a:ea typeface="Algerian"/>
              <a:cs typeface="Algerian"/>
              <a:sym typeface="Algerian"/>
            </a:endParaRPr>
          </a:p>
        </p:txBody>
      </p:sp>
      <p:sp>
        <p:nvSpPr>
          <p:cNvPr id="31" name="Google Shape;31;p1"/>
          <p:cNvSpPr txBox="1"/>
          <p:nvPr/>
        </p:nvSpPr>
        <p:spPr>
          <a:xfrm>
            <a:off x="4555901" y="6078828"/>
            <a:ext cx="27624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VARZEA GRANDE-MT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Algerian"/>
                <a:ea typeface="Algerian"/>
                <a:cs typeface="Algerian"/>
                <a:sym typeface="Algerian"/>
              </a:rPr>
              <a:t>2021</a:t>
            </a:r>
            <a:endParaRPr/>
          </a:p>
        </p:txBody>
      </p:sp>
      <p:sp>
        <p:nvSpPr>
          <p:cNvPr id="32" name="Google Shape;32;p1"/>
          <p:cNvSpPr/>
          <p:nvPr/>
        </p:nvSpPr>
        <p:spPr>
          <a:xfrm>
            <a:off x="3325374" y="4553150"/>
            <a:ext cx="1352400" cy="870300"/>
          </a:xfrm>
          <a:prstGeom prst="rect">
            <a:avLst/>
          </a:prstGeom>
          <a:solidFill>
            <a:srgbClr val="D6494C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1"/>
          <p:cNvSpPr/>
          <p:nvPr/>
        </p:nvSpPr>
        <p:spPr>
          <a:xfrm>
            <a:off x="4677774" y="4553150"/>
            <a:ext cx="1372500" cy="870300"/>
          </a:xfrm>
          <a:prstGeom prst="rect">
            <a:avLst/>
          </a:prstGeom>
          <a:solidFill>
            <a:srgbClr val="F3FAEF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1"/>
          <p:cNvSpPr/>
          <p:nvPr/>
        </p:nvSpPr>
        <p:spPr>
          <a:xfrm>
            <a:off x="6033395" y="4553150"/>
            <a:ext cx="1412700" cy="870300"/>
          </a:xfrm>
          <a:prstGeom prst="rect">
            <a:avLst/>
          </a:prstGeom>
          <a:solidFill>
            <a:srgbClr val="B1D9DB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"/>
          <p:cNvSpPr/>
          <p:nvPr/>
        </p:nvSpPr>
        <p:spPr>
          <a:xfrm>
            <a:off x="7436116" y="4553150"/>
            <a:ext cx="1365600" cy="870300"/>
          </a:xfrm>
          <a:prstGeom prst="rect">
            <a:avLst/>
          </a:prstGeom>
          <a:solidFill>
            <a:srgbClr val="213554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3286" y="2319611"/>
            <a:ext cx="3257018" cy="181260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560125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 dirty="0">
              <a:solidFill>
                <a:schemeClr val="tx1"/>
              </a:solidFill>
              <a:latin typeface="Comic Sans MS"/>
              <a:cs typeface="Calibri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C466B8D-86DF-42FD-B184-159E24FE4AF7}"/>
              </a:ext>
            </a:extLst>
          </p:cNvPr>
          <p:cNvSpPr txBox="1"/>
          <p:nvPr/>
        </p:nvSpPr>
        <p:spPr>
          <a:xfrm>
            <a:off x="267286" y="1722000"/>
            <a:ext cx="11043138" cy="20928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pt-BR" sz="2800" dirty="0"/>
              <a:t>Diante deste contexto socioeconômico desfavorável à doação, modelamos uma solução tecnológica para tal, por entender que a atuação digital neste setor tem a potencialidade de gerar desenvolvimento em prol destes objetivos estabelecidos pela ONU: </a:t>
            </a:r>
            <a:endParaRPr lang="pt-BR" sz="2800" dirty="0">
              <a:cs typeface="Calibri" panose="020F0502020204030204"/>
            </a:endParaRPr>
          </a:p>
          <a:p>
            <a:endParaRPr lang="pt-BR"/>
          </a:p>
        </p:txBody>
      </p:sp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8BBA4961-BC20-4016-A6D1-040FAAD56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778" y="3870469"/>
            <a:ext cx="2247900" cy="2257425"/>
          </a:xfrm>
          <a:prstGeom prst="rect">
            <a:avLst/>
          </a:prstGeom>
        </p:spPr>
      </p:pic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63EC9B15-343D-4F40-B08F-59A2EC1B9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9323" y="3870469"/>
            <a:ext cx="224790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359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560125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 dirty="0">
              <a:solidFill>
                <a:schemeClr val="tx1"/>
              </a:solidFill>
              <a:latin typeface="Comic Sans MS"/>
              <a:cs typeface="Calibri"/>
            </a:endParaRPr>
          </a:p>
        </p:txBody>
      </p:sp>
      <p:pic>
        <p:nvPicPr>
          <p:cNvPr id="2" name="Imagem 1" descr="Tela de celular com texto preto sobre fundo branco&#10;&#10;Descrição gerada automaticamente">
            <a:extLst>
              <a:ext uri="{FF2B5EF4-FFF2-40B4-BE49-F238E27FC236}">
                <a16:creationId xmlns:a16="http://schemas.microsoft.com/office/drawing/2014/main" id="{C3F7796A-5F78-4E3E-B5EB-4F9314B09735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8284" y="1711959"/>
            <a:ext cx="11173196" cy="21069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87FE1E7-2CB2-4F5B-96C7-F3F0E39F4C44}"/>
              </a:ext>
            </a:extLst>
          </p:cNvPr>
          <p:cNvSpPr txBox="1"/>
          <p:nvPr/>
        </p:nvSpPr>
        <p:spPr>
          <a:xfrm>
            <a:off x="203694" y="4030985"/>
            <a:ext cx="11477787" cy="221599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pt-BR" sz="2000" dirty="0"/>
              <a:t>Há uma preocupação da ONU em endereçar o problema da pobreza </a:t>
            </a:r>
            <a:r>
              <a:rPr lang="pt-BR" sz="2000" b="1" dirty="0"/>
              <a:t>não somente</a:t>
            </a:r>
            <a:r>
              <a:rPr lang="pt-BR" sz="2000" dirty="0"/>
              <a:t> pelo investimento estatal. </a:t>
            </a:r>
            <a:endParaRPr lang="pt-BR" sz="2000" dirty="0">
              <a:cs typeface="Calibri"/>
            </a:endParaRPr>
          </a:p>
          <a:p>
            <a:pPr marL="457200" indent="-457200" algn="just">
              <a:buFont typeface="Arial"/>
              <a:buChar char="•"/>
            </a:pPr>
            <a:r>
              <a:rPr lang="pt-BR" sz="2000" dirty="0"/>
              <a:t>Essa preocupação ganha ainda um tom mais crucial no </a:t>
            </a:r>
            <a:r>
              <a:rPr lang="pt-BR" sz="2000" b="1" dirty="0"/>
              <a:t>Brasil</a:t>
            </a:r>
            <a:r>
              <a:rPr lang="pt-BR" sz="2000" dirty="0"/>
              <a:t>, cuja </a:t>
            </a:r>
            <a:r>
              <a:rPr lang="pt-BR" sz="2000" b="1" dirty="0"/>
              <a:t>instabilidade política </a:t>
            </a:r>
            <a:r>
              <a:rPr lang="pt-BR" sz="2000" dirty="0"/>
              <a:t>rotineiramente afeta os </a:t>
            </a:r>
            <a:r>
              <a:rPr lang="pt-BR" sz="2000" b="1" dirty="0"/>
              <a:t>índices econômicos</a:t>
            </a:r>
            <a:r>
              <a:rPr lang="pt-BR" sz="2000" dirty="0"/>
              <a:t>, e com isso minando a disponibilidade orçamentária governamental para investimentos que priorizem a população menos favorecida.</a:t>
            </a:r>
            <a:endParaRPr lang="pt-BR" sz="2000">
              <a:cs typeface="Calibri"/>
            </a:endParaRPr>
          </a:p>
          <a:p>
            <a:pPr marL="457200" indent="-457200" algn="just">
              <a:buFont typeface="Arial"/>
              <a:buChar char="•"/>
            </a:pPr>
            <a:endParaRPr lang="pt-BR" sz="2000" dirty="0">
              <a:cs typeface="Calibri"/>
            </a:endParaRPr>
          </a:p>
          <a:p>
            <a:endParaRPr lang="pt-BR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6983952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560125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 dirty="0">
              <a:solidFill>
                <a:schemeClr val="tx1"/>
              </a:solidFill>
              <a:latin typeface="Comic Sans MS"/>
              <a:cs typeface="Calibri"/>
            </a:endParaRPr>
          </a:p>
        </p:txBody>
      </p:sp>
      <p:pic>
        <p:nvPicPr>
          <p:cNvPr id="3" name="Imagem 2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D9F31425-4BEF-49E3-9C33-301EF091B666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0689" y="1827308"/>
            <a:ext cx="4776587" cy="2060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Imagem 3" descr="Gráfico, Gráfico de pizza&#10;&#10;Descrição gerada automaticamente">
            <a:extLst>
              <a:ext uri="{FF2B5EF4-FFF2-40B4-BE49-F238E27FC236}">
                <a16:creationId xmlns:a16="http://schemas.microsoft.com/office/drawing/2014/main" id="{27E933BB-8B6A-4927-B2D5-14D2C681E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491" y="1917321"/>
            <a:ext cx="5017654" cy="410863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9ED6B89B-01E8-45FB-B242-526AADFE0FAD}"/>
              </a:ext>
            </a:extLst>
          </p:cNvPr>
          <p:cNvSpPr txBox="1"/>
          <p:nvPr/>
        </p:nvSpPr>
        <p:spPr>
          <a:xfrm>
            <a:off x="8084127" y="619067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/>
              <a:t>Monitor ABCR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3D87900-8B1A-40E0-9483-09DA8DE7233D}"/>
              </a:ext>
            </a:extLst>
          </p:cNvPr>
          <p:cNvSpPr txBox="1"/>
          <p:nvPr/>
        </p:nvSpPr>
        <p:spPr>
          <a:xfrm>
            <a:off x="203694" y="4515894"/>
            <a:ext cx="5820515" cy="16004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pt-BR" sz="2000" dirty="0"/>
              <a:t>Há a necessidade do Estado contar com o apoio pontual da doação dos cidadãos, à medida que ele também parece ser o ente com maior capacidade de realizar grandes arrecadações.</a:t>
            </a:r>
            <a:endParaRPr lang="pt-BR" sz="2000" dirty="0">
              <a:cs typeface="Calibri"/>
            </a:endParaRPr>
          </a:p>
          <a:p>
            <a:endParaRPr lang="pt-BR">
              <a:cs typeface="Calibri" panose="020F0502020204030204"/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C439211-DB23-4AEB-AC51-D214FC016396}"/>
              </a:ext>
            </a:extLst>
          </p:cNvPr>
          <p:cNvSpPr txBox="1"/>
          <p:nvPr/>
        </p:nvSpPr>
        <p:spPr>
          <a:xfrm>
            <a:off x="2750127" y="402012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Governo do Estado de MT</a:t>
            </a:r>
          </a:p>
        </p:txBody>
      </p:sp>
    </p:spTree>
    <p:extLst>
      <p:ext uri="{BB962C8B-B14F-4D97-AF65-F5344CB8AC3E}">
        <p14:creationId xmlns:p14="http://schemas.microsoft.com/office/powerpoint/2010/main" val="416050728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664034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 dirty="0">
              <a:solidFill>
                <a:schemeClr val="tx1"/>
              </a:solidFill>
              <a:latin typeface="Comic Sans MS"/>
              <a:cs typeface="Calibri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A23EC08C-C14C-4DEC-9A8F-CF81BBB965D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99" y="1875373"/>
            <a:ext cx="4389119" cy="4467705"/>
          </a:xfrm>
          <a:prstGeom prst="rect">
            <a:avLst/>
          </a:prstGeom>
        </p:spPr>
      </p:pic>
      <p:pic>
        <p:nvPicPr>
          <p:cNvPr id="6" name="Imagem 3" descr="Gráfico, Gráfico de pizza&#10;&#10;Descrição gerada automaticamente">
            <a:extLst>
              <a:ext uri="{FF2B5EF4-FFF2-40B4-BE49-F238E27FC236}">
                <a16:creationId xmlns:a16="http://schemas.microsoft.com/office/drawing/2014/main" id="{2DBDE5AF-5276-4F2D-9546-C54613D2B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4945" y="2254844"/>
            <a:ext cx="6022109" cy="3699131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03B32476-BE1E-44FB-B2C6-74ABC78E5611}"/>
              </a:ext>
            </a:extLst>
          </p:cNvPr>
          <p:cNvSpPr txBox="1"/>
          <p:nvPr/>
        </p:nvSpPr>
        <p:spPr>
          <a:xfrm>
            <a:off x="884094" y="6483639"/>
            <a:ext cx="34936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cs typeface="Calibri"/>
              </a:rPr>
              <a:t>Governo do Estado de São Paulo</a:t>
            </a:r>
          </a:p>
        </p:txBody>
      </p:sp>
    </p:spTree>
    <p:extLst>
      <p:ext uri="{BB962C8B-B14F-4D97-AF65-F5344CB8AC3E}">
        <p14:creationId xmlns:p14="http://schemas.microsoft.com/office/powerpoint/2010/main" val="231472999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Único Canto Arredondado 8">
            <a:extLst>
              <a:ext uri="{FF2B5EF4-FFF2-40B4-BE49-F238E27FC236}">
                <a16:creationId xmlns:a16="http://schemas.microsoft.com/office/drawing/2014/main" id="{316A9E6C-020A-4BB2-84B7-3C800D49471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1" name="Retângulo: Único Canto Arredondado 10">
            <a:extLst>
              <a:ext uri="{FF2B5EF4-FFF2-40B4-BE49-F238E27FC236}">
                <a16:creationId xmlns:a16="http://schemas.microsoft.com/office/drawing/2014/main" id="{FAA6757F-571C-4800-86EB-F2FF425F724D}"/>
              </a:ext>
            </a:extLst>
          </p:cNvPr>
          <p:cNvSpPr/>
          <p:nvPr/>
        </p:nvSpPr>
        <p:spPr>
          <a:xfrm>
            <a:off x="6836074" y="709544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3" name="Retângulo: Único Canto Arredondado 12">
            <a:extLst>
              <a:ext uri="{FF2B5EF4-FFF2-40B4-BE49-F238E27FC236}">
                <a16:creationId xmlns:a16="http://schemas.microsoft.com/office/drawing/2014/main" id="{14573FF1-7397-4804-AA56-326F4C0D96B0}"/>
              </a:ext>
            </a:extLst>
          </p:cNvPr>
          <p:cNvSpPr/>
          <p:nvPr/>
        </p:nvSpPr>
        <p:spPr>
          <a:xfrm>
            <a:off x="2314935" y="711860"/>
            <a:ext cx="2027205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EAABA821-EAC8-4F51-BAAB-DE79EB738927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18" name="Retângulo: Único Canto Arredondado 17">
            <a:extLst>
              <a:ext uri="{FF2B5EF4-FFF2-40B4-BE49-F238E27FC236}">
                <a16:creationId xmlns:a16="http://schemas.microsoft.com/office/drawing/2014/main" id="{F6F80D9C-7BF9-4B06-AF08-EEFE34E70DEE}"/>
              </a:ext>
            </a:extLst>
          </p:cNvPr>
          <p:cNvSpPr/>
          <p:nvPr/>
        </p:nvSpPr>
        <p:spPr>
          <a:xfrm>
            <a:off x="-2516" y="1514295"/>
            <a:ext cx="12191998" cy="5336830"/>
          </a:xfrm>
          <a:prstGeom prst="round1Rect">
            <a:avLst/>
          </a:prstGeom>
          <a:solidFill>
            <a:srgbClr val="B1D9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tx1"/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6A722BE-0C7E-4693-A5FB-88F52B3B54FF}"/>
              </a:ext>
            </a:extLst>
          </p:cNvPr>
          <p:cNvSpPr txBox="1"/>
          <p:nvPr/>
        </p:nvSpPr>
        <p:spPr>
          <a:xfrm>
            <a:off x="83231" y="1772529"/>
            <a:ext cx="11733839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2800" b="1" dirty="0"/>
              <a:t>Proposta de solução</a:t>
            </a:r>
            <a:endParaRPr lang="pt-BR" sz="2800" dirty="0">
              <a:cs typeface="Calibri"/>
            </a:endParaRPr>
          </a:p>
          <a:p>
            <a:endParaRPr lang="pt-BR" sz="1600" dirty="0">
              <a:cs typeface="Calibri"/>
            </a:endParaRPr>
          </a:p>
          <a:p>
            <a:pPr marL="457200" indent="-457200" algn="just">
              <a:buFont typeface="Arial"/>
              <a:buChar char="•"/>
            </a:pPr>
            <a:r>
              <a:rPr lang="pt-BR" sz="2400" dirty="0"/>
              <a:t>Mirando nessa problemática é que se desenvolve a ideia para este Projeto Integrador, </a:t>
            </a:r>
            <a:r>
              <a:rPr lang="pt-BR" sz="2400" b="1" dirty="0"/>
              <a:t>queremos, por meio da informatização do processo de doação, proporcionar um ambiente que facilite a interação de organizações, colaboradores e governo</a:t>
            </a:r>
            <a:r>
              <a:rPr lang="pt-BR" sz="2400" dirty="0"/>
              <a:t>, e assim, buscar o </a:t>
            </a:r>
            <a:r>
              <a:rPr lang="pt-BR" sz="2400" b="1" dirty="0"/>
              <a:t>desenvolvimento da “cultura” da doação</a:t>
            </a:r>
            <a:r>
              <a:rPr lang="pt-BR" sz="2400" dirty="0"/>
              <a:t>, atacando algumas questões:</a:t>
            </a:r>
            <a:endParaRPr lang="pt-BR" sz="2400">
              <a:cs typeface="Calibri" panose="020F0502020204030204"/>
            </a:endParaRPr>
          </a:p>
          <a:p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CDA23D9-AB1A-4DC2-ACF2-CE51DDCD8436}"/>
              </a:ext>
            </a:extLst>
          </p:cNvPr>
          <p:cNvSpPr txBox="1"/>
          <p:nvPr/>
        </p:nvSpPr>
        <p:spPr>
          <a:xfrm>
            <a:off x="475672" y="4054763"/>
            <a:ext cx="835429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2400" b="1" dirty="0">
                <a:ea typeface="+mn-lt"/>
                <a:cs typeface="+mn-lt"/>
              </a:rPr>
              <a:t>1. A falta de praticidade que às vezes envolve o ato de doação.</a:t>
            </a:r>
            <a:endParaRPr lang="pt-BR" dirty="0">
              <a:cs typeface="Calibri" panose="020F0502020204030204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E041E3C-1EDB-4E83-B7C5-45DD79A3E41A}"/>
              </a:ext>
            </a:extLst>
          </p:cNvPr>
          <p:cNvSpPr txBox="1"/>
          <p:nvPr/>
        </p:nvSpPr>
        <p:spPr>
          <a:xfrm>
            <a:off x="475672" y="4805218"/>
            <a:ext cx="1156392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2400" b="1" dirty="0">
                <a:ea typeface="+mn-lt"/>
                <a:cs typeface="+mn-lt"/>
              </a:rPr>
              <a:t>2. Receio de mal uso dos itens doados.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2E107A9-8F0A-463C-A9BC-BF4C78620E71}"/>
              </a:ext>
            </a:extLst>
          </p:cNvPr>
          <p:cNvSpPr txBox="1"/>
          <p:nvPr/>
        </p:nvSpPr>
        <p:spPr>
          <a:xfrm>
            <a:off x="475672" y="5555673"/>
            <a:ext cx="1156392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2400" b="1" dirty="0">
                <a:ea typeface="+mn-lt"/>
                <a:cs typeface="+mn-lt"/>
              </a:rPr>
              <a:t>3. Doações práticas e impessoais por vezes afastam o sentimento humano do ato.</a:t>
            </a:r>
            <a:endParaRPr lang="pt-BR" b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006227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: Único Canto Arredondado 13">
            <a:extLst>
              <a:ext uri="{FF2B5EF4-FFF2-40B4-BE49-F238E27FC236}">
                <a16:creationId xmlns:a16="http://schemas.microsoft.com/office/drawing/2014/main" id="{67E91B36-95AC-4202-9226-6D78E06100A5}"/>
              </a:ext>
            </a:extLst>
          </p:cNvPr>
          <p:cNvSpPr/>
          <p:nvPr/>
        </p:nvSpPr>
        <p:spPr>
          <a:xfrm>
            <a:off x="1078" y="13933"/>
            <a:ext cx="12191998" cy="6849500"/>
          </a:xfrm>
          <a:prstGeom prst="round1Rect">
            <a:avLst/>
          </a:prstGeom>
          <a:solidFill>
            <a:srgbClr val="21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bg1">
                  <a:lumMod val="95000"/>
                </a:schemeClr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24B86-8EEC-4B73-A677-560AAA944C70}"/>
              </a:ext>
            </a:extLst>
          </p:cNvPr>
          <p:cNvSpPr txBox="1"/>
          <p:nvPr/>
        </p:nvSpPr>
        <p:spPr>
          <a:xfrm>
            <a:off x="411193" y="1920815"/>
            <a:ext cx="10967048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700">
                <a:solidFill>
                  <a:schemeClr val="bg1">
                    <a:lumMod val="95000"/>
                  </a:schemeClr>
                </a:solidFill>
                <a:latin typeface="Verdana"/>
                <a:ea typeface="Verdana"/>
                <a:cs typeface="Calibri"/>
              </a:rPr>
              <a:t> 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65252" y="813191"/>
            <a:ext cx="3656115" cy="261610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DO.@-se nasce como um aplicativo com </a:t>
            </a:r>
            <a:r>
              <a:rPr lang="pt-BR" sz="2000" b="1" dirty="0">
                <a:solidFill>
                  <a:schemeClr val="bg1"/>
                </a:solidFill>
              </a:rPr>
              <a:t>design baseado em redes sociais</a:t>
            </a:r>
            <a:r>
              <a:rPr lang="pt-BR" sz="2000" dirty="0">
                <a:solidFill>
                  <a:schemeClr val="bg1"/>
                </a:solidFill>
              </a:rPr>
              <a:t>, no qual os clientes criarão seus perfis de acordo com seus objetivos e possibilidades dentro da plataforma.</a:t>
            </a:r>
            <a:r>
              <a:rPr lang="pt-BR" sz="2400" dirty="0">
                <a:solidFill>
                  <a:schemeClr val="bg1"/>
                </a:solidFill>
              </a:rPr>
              <a:t> </a:t>
            </a:r>
            <a:endParaRPr lang="pt-BR" sz="2800" dirty="0">
              <a:solidFill>
                <a:schemeClr val="bg1"/>
              </a:solidFill>
              <a:cs typeface="Calibri" panose="020F0502020204030204"/>
            </a:endParaRPr>
          </a:p>
        </p:txBody>
      </p:sp>
      <p:pic>
        <p:nvPicPr>
          <p:cNvPr id="6" name="Imagem 7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6E446125-F0C4-473F-9FED-84A0D2D8D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6560" y="90055"/>
            <a:ext cx="3549970" cy="6839526"/>
          </a:xfrm>
          <a:prstGeom prst="rect">
            <a:avLst/>
          </a:prstGeom>
        </p:spPr>
      </p:pic>
      <p:pic>
        <p:nvPicPr>
          <p:cNvPr id="4" name="Imagem 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9F5A959-3A63-444E-9D26-A7B3A2DBA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5501" y="90054"/>
            <a:ext cx="3572722" cy="6747161"/>
          </a:xfrm>
          <a:prstGeom prst="rect">
            <a:avLst/>
          </a:prstGeom>
        </p:spPr>
      </p:pic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7303EAB5-7C03-421D-BD0C-5E7DCE17F2C9}"/>
              </a:ext>
            </a:extLst>
          </p:cNvPr>
          <p:cNvSpPr/>
          <p:nvPr/>
        </p:nvSpPr>
        <p:spPr>
          <a:xfrm>
            <a:off x="11207716" y="19135"/>
            <a:ext cx="987680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54CBB24-5C8C-4057-954C-5E88BBDE4E98}"/>
              </a:ext>
            </a:extLst>
          </p:cNvPr>
          <p:cNvSpPr txBox="1"/>
          <p:nvPr/>
        </p:nvSpPr>
        <p:spPr>
          <a:xfrm>
            <a:off x="129309" y="3731491"/>
            <a:ext cx="3516744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  <a:ea typeface="+mn-lt"/>
                <a:cs typeface="+mn-lt"/>
              </a:rPr>
              <a:t>Dentro das funcionalidades, será desenvolvida uma </a:t>
            </a:r>
            <a:r>
              <a:rPr lang="pt-BR" sz="2000" b="1" dirty="0">
                <a:solidFill>
                  <a:schemeClr val="bg1"/>
                </a:solidFill>
                <a:ea typeface="+mn-lt"/>
                <a:cs typeface="+mn-lt"/>
              </a:rPr>
              <a:t>plataforma</a:t>
            </a:r>
            <a:r>
              <a:rPr lang="pt-BR" sz="2000" dirty="0">
                <a:solidFill>
                  <a:schemeClr val="bg1"/>
                </a:solidFill>
                <a:ea typeface="+mn-lt"/>
                <a:cs typeface="+mn-lt"/>
              </a:rPr>
              <a:t> na qual os usuários poderão se </a:t>
            </a:r>
            <a:r>
              <a:rPr lang="pt-BR" sz="2000" b="1" dirty="0">
                <a:solidFill>
                  <a:schemeClr val="bg1"/>
                </a:solidFill>
                <a:ea typeface="+mn-lt"/>
                <a:cs typeface="+mn-lt"/>
              </a:rPr>
              <a:t>comunicar, criar e fazer doações</a:t>
            </a:r>
            <a:r>
              <a:rPr lang="pt-BR" sz="2000" dirty="0">
                <a:solidFill>
                  <a:schemeClr val="bg1"/>
                </a:solidFill>
                <a:ea typeface="+mn-lt"/>
                <a:cs typeface="+mn-lt"/>
              </a:rPr>
              <a:t> para campanhas de arrecadação que poderão ser criadas por qualquer um deles.</a:t>
            </a:r>
            <a:endParaRPr lang="pt-BR" sz="2000" dirty="0">
              <a:solidFill>
                <a:schemeClr val="bg1"/>
              </a:solidFill>
              <a:cs typeface="Calibri" panose="020F0502020204030204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B170F33-98DC-4EDA-B165-BB9AB4B4341F}"/>
              </a:ext>
            </a:extLst>
          </p:cNvPr>
          <p:cNvSpPr txBox="1"/>
          <p:nvPr/>
        </p:nvSpPr>
        <p:spPr>
          <a:xfrm>
            <a:off x="510309" y="94673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Modelo de Aplicativo</a:t>
            </a:r>
          </a:p>
        </p:txBody>
      </p:sp>
    </p:spTree>
    <p:extLst>
      <p:ext uri="{BB962C8B-B14F-4D97-AF65-F5344CB8AC3E}">
        <p14:creationId xmlns:p14="http://schemas.microsoft.com/office/powerpoint/2010/main" val="2736878248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: Único Canto Arredondado 13">
            <a:extLst>
              <a:ext uri="{FF2B5EF4-FFF2-40B4-BE49-F238E27FC236}">
                <a16:creationId xmlns:a16="http://schemas.microsoft.com/office/drawing/2014/main" id="{67E91B36-95AC-4202-9226-6D78E06100A5}"/>
              </a:ext>
            </a:extLst>
          </p:cNvPr>
          <p:cNvSpPr/>
          <p:nvPr/>
        </p:nvSpPr>
        <p:spPr>
          <a:xfrm>
            <a:off x="1078" y="13933"/>
            <a:ext cx="12191998" cy="6849500"/>
          </a:xfrm>
          <a:prstGeom prst="round1Rect">
            <a:avLst/>
          </a:prstGeom>
          <a:solidFill>
            <a:srgbClr val="21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bg1">
                  <a:lumMod val="95000"/>
                </a:schemeClr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24B86-8EEC-4B73-A677-560AAA944C70}"/>
              </a:ext>
            </a:extLst>
          </p:cNvPr>
          <p:cNvSpPr txBox="1"/>
          <p:nvPr/>
        </p:nvSpPr>
        <p:spPr>
          <a:xfrm>
            <a:off x="411193" y="1920815"/>
            <a:ext cx="10967048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700">
                <a:solidFill>
                  <a:schemeClr val="bg1">
                    <a:lumMod val="95000"/>
                  </a:schemeClr>
                </a:solidFill>
                <a:latin typeface="Verdana"/>
                <a:ea typeface="Verdana"/>
                <a:cs typeface="Calibri"/>
              </a:rPr>
              <a:t> </a:t>
            </a:r>
          </a:p>
        </p:txBody>
      </p:sp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7303EAB5-7C03-421D-BD0C-5E7DCE17F2C9}"/>
              </a:ext>
            </a:extLst>
          </p:cNvPr>
          <p:cNvSpPr/>
          <p:nvPr/>
        </p:nvSpPr>
        <p:spPr>
          <a:xfrm>
            <a:off x="11207716" y="-3957"/>
            <a:ext cx="987680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B2A840A-6BEE-45E4-8213-1DDC0963CBAF}"/>
              </a:ext>
            </a:extLst>
          </p:cNvPr>
          <p:cNvSpPr txBox="1"/>
          <p:nvPr/>
        </p:nvSpPr>
        <p:spPr>
          <a:xfrm>
            <a:off x="267782" y="419905"/>
            <a:ext cx="4936982" cy="71711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O intuito é dar às </a:t>
            </a:r>
            <a:r>
              <a:rPr lang="pt-BR" sz="2000" b="1" dirty="0">
                <a:solidFill>
                  <a:schemeClr val="bg1"/>
                </a:solidFill>
              </a:rPr>
              <a:t>entidades sociais/indivíduos um alargamento do alcance de captação de recursos</a:t>
            </a:r>
            <a:r>
              <a:rPr lang="pt-BR" sz="2000" dirty="0">
                <a:solidFill>
                  <a:schemeClr val="bg1"/>
                </a:solidFill>
              </a:rPr>
              <a:t>, sem que seja necessário um investimento por parte destes em criação e manutenção de perfis nas redes. </a:t>
            </a:r>
            <a:endParaRPr lang="pt-BR" sz="1400">
              <a:solidFill>
                <a:schemeClr val="bg1"/>
              </a:solidFill>
              <a:cs typeface="Calibri"/>
            </a:endParaRPr>
          </a:p>
          <a:p>
            <a:pPr marL="457200" indent="-457200" algn="just">
              <a:buFont typeface="Arial"/>
              <a:buChar char="•"/>
            </a:pPr>
            <a:endParaRPr lang="pt-BR" sz="2000" b="1" dirty="0">
              <a:solidFill>
                <a:schemeClr val="bg1"/>
              </a:solidFill>
              <a:cs typeface="Calibri"/>
            </a:endParaRPr>
          </a:p>
          <a:p>
            <a:pPr marL="457200" indent="-457200" algn="just">
              <a:buFont typeface="Arial"/>
              <a:buChar char="•"/>
            </a:pPr>
            <a:endParaRPr lang="pt-BR" sz="2000" b="1" dirty="0">
              <a:solidFill>
                <a:schemeClr val="bg1"/>
              </a:solidFill>
              <a:cs typeface="Calibri"/>
            </a:endParaRPr>
          </a:p>
          <a:p>
            <a:pPr marL="457200" indent="-457200" algn="just">
              <a:buFont typeface="Arial"/>
              <a:buChar char="•"/>
            </a:pPr>
            <a:endParaRPr lang="pt-BR" sz="2000" b="1" dirty="0">
              <a:solidFill>
                <a:schemeClr val="bg1"/>
              </a:solidFill>
              <a:cs typeface="Calibri"/>
            </a:endParaRPr>
          </a:p>
          <a:p>
            <a:pPr marL="457200" indent="-457200" algn="just">
              <a:buFont typeface="Arial"/>
              <a:buChar char="•"/>
            </a:pPr>
            <a:r>
              <a:rPr lang="pt-BR" sz="2000" dirty="0">
                <a:solidFill>
                  <a:schemeClr val="bg1"/>
                </a:solidFill>
              </a:rPr>
              <a:t>Busca-se, com o </a:t>
            </a:r>
            <a:r>
              <a:rPr lang="pt-BR" sz="2000" b="1" dirty="0">
                <a:solidFill>
                  <a:schemeClr val="bg1"/>
                </a:solidFill>
              </a:rPr>
              <a:t>acesso ao aplicativo do cidadão comum</a:t>
            </a:r>
            <a:r>
              <a:rPr lang="pt-BR" sz="2000" dirty="0">
                <a:solidFill>
                  <a:schemeClr val="bg1"/>
                </a:solidFill>
              </a:rPr>
              <a:t>, propagar informações importantes sobre ações comunitárias desenvolvidas na região, possibilitando que além de serem feitas doações esporádicas, </a:t>
            </a:r>
            <a:r>
              <a:rPr lang="pt-BR" sz="2000" b="1" dirty="0">
                <a:solidFill>
                  <a:schemeClr val="bg1"/>
                </a:solidFill>
              </a:rPr>
              <a:t>haja o real engajamento da população nos projetos, seja por meio do app ou qualquer outro, facilitando a criação da tal “cultura” da doação</a:t>
            </a:r>
            <a:r>
              <a:rPr lang="pt-BR" sz="2000" dirty="0">
                <a:solidFill>
                  <a:schemeClr val="bg1"/>
                </a:solidFill>
              </a:rPr>
              <a:t>.</a:t>
            </a:r>
            <a:r>
              <a:rPr lang="pt-BR" sz="20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</a:p>
          <a:p>
            <a:pPr marL="457200" indent="-457200" algn="just">
              <a:buFont typeface="Arial"/>
              <a:buChar char="•"/>
            </a:pPr>
            <a:endParaRPr lang="pt-BR" sz="20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Arial"/>
              <a:buChar char="•"/>
            </a:pPr>
            <a:endParaRPr lang="pt-BR" sz="20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Arial"/>
              <a:buChar char="•"/>
            </a:pPr>
            <a:endParaRPr lang="pt-BR" sz="20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Arial"/>
              <a:buChar char="•"/>
            </a:pPr>
            <a:endParaRPr lang="pt-BR" sz="2000" dirty="0">
              <a:solidFill>
                <a:schemeClr val="bg1"/>
              </a:solidFill>
              <a:ea typeface="+mn-lt"/>
              <a:cs typeface="+mn-lt"/>
            </a:endParaRPr>
          </a:p>
        </p:txBody>
      </p:sp>
      <p:pic>
        <p:nvPicPr>
          <p:cNvPr id="5" name="Imagem 7" descr="Interface gráfica do usuário, Aplicativo, Linha do tempo&#10;&#10;Descrição gerada automaticamente">
            <a:extLst>
              <a:ext uri="{FF2B5EF4-FFF2-40B4-BE49-F238E27FC236}">
                <a16:creationId xmlns:a16="http://schemas.microsoft.com/office/drawing/2014/main" id="{655D3D38-786A-4CB3-8B00-46B38CC72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322" y="9237"/>
            <a:ext cx="4698356" cy="686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17323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: Único Canto Arredondado 13">
            <a:extLst>
              <a:ext uri="{FF2B5EF4-FFF2-40B4-BE49-F238E27FC236}">
                <a16:creationId xmlns:a16="http://schemas.microsoft.com/office/drawing/2014/main" id="{67E91B36-95AC-4202-9226-6D78E06100A5}"/>
              </a:ext>
            </a:extLst>
          </p:cNvPr>
          <p:cNvSpPr/>
          <p:nvPr/>
        </p:nvSpPr>
        <p:spPr>
          <a:xfrm>
            <a:off x="1078" y="13933"/>
            <a:ext cx="12191998" cy="6849500"/>
          </a:xfrm>
          <a:prstGeom prst="round1Rect">
            <a:avLst/>
          </a:prstGeom>
          <a:solidFill>
            <a:srgbClr val="21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bg1">
                  <a:lumMod val="95000"/>
                </a:schemeClr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24B86-8EEC-4B73-A677-560AAA944C70}"/>
              </a:ext>
            </a:extLst>
          </p:cNvPr>
          <p:cNvSpPr txBox="1"/>
          <p:nvPr/>
        </p:nvSpPr>
        <p:spPr>
          <a:xfrm>
            <a:off x="411193" y="1920815"/>
            <a:ext cx="10967048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700">
                <a:solidFill>
                  <a:schemeClr val="bg1">
                    <a:lumMod val="95000"/>
                  </a:schemeClr>
                </a:solidFill>
                <a:latin typeface="Verdana"/>
                <a:ea typeface="Verdana"/>
                <a:cs typeface="Calibri"/>
              </a:rPr>
              <a:t> </a:t>
            </a:r>
          </a:p>
        </p:txBody>
      </p:sp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7303EAB5-7C03-421D-BD0C-5E7DCE17F2C9}"/>
              </a:ext>
            </a:extLst>
          </p:cNvPr>
          <p:cNvSpPr/>
          <p:nvPr/>
        </p:nvSpPr>
        <p:spPr>
          <a:xfrm>
            <a:off x="11207716" y="-3957"/>
            <a:ext cx="987680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B2A840A-6BEE-45E4-8213-1DDC0963CBAF}"/>
              </a:ext>
            </a:extLst>
          </p:cNvPr>
          <p:cNvSpPr txBox="1"/>
          <p:nvPr/>
        </p:nvSpPr>
        <p:spPr>
          <a:xfrm>
            <a:off x="267782" y="419905"/>
            <a:ext cx="5110163" cy="40934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endParaRPr lang="pt-BR" sz="2400" dirty="0">
              <a:solidFill>
                <a:schemeClr val="bg1"/>
              </a:solidFill>
              <a:cs typeface="Calibri"/>
            </a:endParaRPr>
          </a:p>
          <a:p>
            <a:pPr marL="457200" indent="-457200" algn="just">
              <a:buFont typeface="Arial"/>
              <a:buChar char="•"/>
            </a:pPr>
            <a:endParaRPr lang="pt-BR" sz="20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Arial"/>
              <a:buChar char="•"/>
            </a:pPr>
            <a:r>
              <a:rPr lang="pt-BR" sz="2400" b="1" dirty="0">
                <a:solidFill>
                  <a:schemeClr val="bg1"/>
                </a:solidFill>
                <a:ea typeface="+mn-lt"/>
                <a:cs typeface="+mn-lt"/>
              </a:rPr>
              <a:t>Do mesmo modo, os ciclos de utilização dos aplicativos proverão dados importantes</a:t>
            </a:r>
            <a:r>
              <a:rPr lang="pt-BR" sz="2400" dirty="0">
                <a:solidFill>
                  <a:schemeClr val="bg1"/>
                </a:solidFill>
                <a:ea typeface="+mn-lt"/>
                <a:cs typeface="+mn-lt"/>
              </a:rPr>
              <a:t> sobre a situação dos mais carentes na área de Cuiabá e Várzea Grande, os itens mais comuns, os que mais faltam, dentre outros.</a:t>
            </a:r>
            <a:endParaRPr lang="pt-BR" sz="2400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Arial"/>
              <a:buChar char="•"/>
            </a:pPr>
            <a:endParaRPr lang="pt-BR" sz="2400" dirty="0">
              <a:solidFill>
                <a:schemeClr val="bg1"/>
              </a:solidFill>
              <a:cs typeface="Calibri"/>
            </a:endParaRPr>
          </a:p>
        </p:txBody>
      </p:sp>
      <p:pic>
        <p:nvPicPr>
          <p:cNvPr id="3" name="Imagem 5" descr="Interface gráfica do usuário, Gráfico, Aplicativo&#10;&#10;Descrição gerada automaticamente">
            <a:extLst>
              <a:ext uri="{FF2B5EF4-FFF2-40B4-BE49-F238E27FC236}">
                <a16:creationId xmlns:a16="http://schemas.microsoft.com/office/drawing/2014/main" id="{813E84AA-013A-41BA-AE73-53C9F9707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959" y="147782"/>
            <a:ext cx="4634626" cy="670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7664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7303EAB5-7C03-421D-BD0C-5E7DCE17F2C9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4" name="Retângulo: Único Canto Arredondado 13">
            <a:extLst>
              <a:ext uri="{FF2B5EF4-FFF2-40B4-BE49-F238E27FC236}">
                <a16:creationId xmlns:a16="http://schemas.microsoft.com/office/drawing/2014/main" id="{67E91B36-95AC-4202-9226-6D78E06100A5}"/>
              </a:ext>
            </a:extLst>
          </p:cNvPr>
          <p:cNvSpPr/>
          <p:nvPr/>
        </p:nvSpPr>
        <p:spPr>
          <a:xfrm>
            <a:off x="1078" y="1561023"/>
            <a:ext cx="12191998" cy="5290865"/>
          </a:xfrm>
          <a:prstGeom prst="round1Rect">
            <a:avLst/>
          </a:prstGeom>
          <a:solidFill>
            <a:srgbClr val="21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bg1">
                  <a:lumMod val="95000"/>
                </a:schemeClr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24B86-8EEC-4B73-A677-560AAA944C70}"/>
              </a:ext>
            </a:extLst>
          </p:cNvPr>
          <p:cNvSpPr txBox="1"/>
          <p:nvPr/>
        </p:nvSpPr>
        <p:spPr>
          <a:xfrm>
            <a:off x="411193" y="1920815"/>
            <a:ext cx="10967048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700">
                <a:solidFill>
                  <a:schemeClr val="bg1">
                    <a:lumMod val="95000"/>
                  </a:schemeClr>
                </a:solidFill>
                <a:latin typeface="Verdana"/>
                <a:ea typeface="Verdana"/>
                <a:cs typeface="Calibri"/>
              </a:rPr>
              <a:t> 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11193" y="1772529"/>
            <a:ext cx="11588549" cy="48320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,Sans-Serif"/>
              <a:buChar char="•"/>
            </a:pPr>
            <a:r>
              <a:rPr lang="pt-BR" sz="2800" dirty="0">
                <a:solidFill>
                  <a:schemeClr val="bg1"/>
                </a:solidFill>
                <a:cs typeface="Calibri" panose="020F0502020204030204"/>
              </a:rPr>
              <a:t>Dentro dessa perspectiva, o diferencial do uso do aplicativo será:</a:t>
            </a:r>
            <a:endParaRPr lang="pt-BR" sz="280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,Sans-Serif"/>
              <a:buChar char="•"/>
            </a:pPr>
            <a:endParaRPr lang="pt-BR" sz="2800" dirty="0">
              <a:solidFill>
                <a:schemeClr val="bg1"/>
              </a:solidFill>
              <a:cs typeface="Calibri" panose="020F0502020204030204"/>
            </a:endParaRPr>
          </a:p>
          <a:p>
            <a:pPr marL="514350" indent="-514350" algn="just">
              <a:buAutoNum type="arabicPeriod"/>
            </a:pPr>
            <a:r>
              <a:rPr lang="pt-BR" sz="2800" dirty="0">
                <a:solidFill>
                  <a:schemeClr val="bg1"/>
                </a:solidFill>
                <a:cs typeface="Calibri" panose="020F0502020204030204"/>
              </a:rPr>
              <a:t>Facilidade na </a:t>
            </a:r>
            <a:r>
              <a:rPr lang="pt-BR" sz="2800" b="1" dirty="0">
                <a:solidFill>
                  <a:schemeClr val="bg1"/>
                </a:solidFill>
                <a:cs typeface="Calibri" panose="020F0502020204030204"/>
              </a:rPr>
              <a:t>propagação</a:t>
            </a:r>
            <a:r>
              <a:rPr lang="pt-BR" sz="2800" dirty="0">
                <a:solidFill>
                  <a:schemeClr val="bg1"/>
                </a:solidFill>
                <a:cs typeface="Calibri" panose="020F0502020204030204"/>
              </a:rPr>
              <a:t> das campanhas, que poderão ser compartilhadas de maneira fácil e rápida.</a:t>
            </a:r>
            <a:endParaRPr lang="en-US" sz="2800">
              <a:solidFill>
                <a:schemeClr val="bg1"/>
              </a:solidFill>
              <a:ea typeface="+mn-lt"/>
              <a:cs typeface="+mn-lt"/>
            </a:endParaRPr>
          </a:p>
          <a:p>
            <a:pPr marL="514350" indent="-514350" algn="just">
              <a:buAutoNum type="arabicPeriod"/>
            </a:pPr>
            <a:endParaRPr lang="pt-BR" sz="2800" dirty="0">
              <a:ea typeface="+mn-lt"/>
              <a:cs typeface="+mn-lt"/>
            </a:endParaRPr>
          </a:p>
          <a:p>
            <a:pPr marL="514350" indent="-514350" algn="just">
              <a:buAutoNum type="arabicPeriod"/>
            </a:pPr>
            <a:r>
              <a:rPr lang="pt-BR" sz="2800" dirty="0">
                <a:solidFill>
                  <a:schemeClr val="bg1"/>
                </a:solidFill>
                <a:cs typeface="Calibri" panose="020F0502020204030204"/>
              </a:rPr>
              <a:t>A </a:t>
            </a:r>
            <a:r>
              <a:rPr lang="pt-BR" sz="2800" b="1" dirty="0">
                <a:solidFill>
                  <a:schemeClr val="bg1"/>
                </a:solidFill>
                <a:cs typeface="Calibri" panose="020F0502020204030204"/>
              </a:rPr>
              <a:t>definição específica dos itens/valores</a:t>
            </a:r>
            <a:r>
              <a:rPr lang="pt-BR" sz="2800" dirty="0">
                <a:solidFill>
                  <a:schemeClr val="bg1"/>
                </a:solidFill>
                <a:cs typeface="Calibri" panose="020F0502020204030204"/>
              </a:rPr>
              <a:t> demandados, tornando o ato de doação mais específico, bem como a estruturação de “metas” de ajuda.</a:t>
            </a:r>
            <a:endParaRPr lang="en-US" sz="2800">
              <a:solidFill>
                <a:schemeClr val="bg1"/>
              </a:solidFill>
              <a:ea typeface="+mn-lt"/>
              <a:cs typeface="+mn-lt"/>
            </a:endParaRPr>
          </a:p>
          <a:p>
            <a:pPr marL="514350" indent="-514350" algn="just">
              <a:buAutoNum type="arabicPeriod"/>
            </a:pPr>
            <a:endParaRPr lang="pt-BR" sz="2800" dirty="0">
              <a:ea typeface="+mn-lt"/>
              <a:cs typeface="+mn-lt"/>
            </a:endParaRPr>
          </a:p>
          <a:p>
            <a:pPr marL="514350" indent="-514350" algn="just">
              <a:buAutoNum type="arabicPeriod"/>
            </a:pPr>
            <a:r>
              <a:rPr lang="pt-BR" sz="2800" dirty="0">
                <a:solidFill>
                  <a:schemeClr val="bg1"/>
                </a:solidFill>
                <a:cs typeface="Calibri" panose="020F0502020204030204"/>
              </a:rPr>
              <a:t>A possibilidade de levar ao </a:t>
            </a:r>
            <a:r>
              <a:rPr lang="pt-BR" sz="2800" b="1" dirty="0">
                <a:solidFill>
                  <a:schemeClr val="bg1"/>
                </a:solidFill>
                <a:cs typeface="Calibri" panose="020F0502020204030204"/>
              </a:rPr>
              <a:t>conhecimento</a:t>
            </a:r>
            <a:r>
              <a:rPr lang="pt-BR" sz="2800" dirty="0">
                <a:solidFill>
                  <a:schemeClr val="bg1"/>
                </a:solidFill>
                <a:cs typeface="Calibri" panose="020F0502020204030204"/>
              </a:rPr>
              <a:t> dos doadores, por meio de fotos ou vídeos, da “causa” à qual a doação se destina, aproximando os atores por meio da mídia digital.</a:t>
            </a:r>
            <a:endParaRPr lang="pt-B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234506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7303EAB5-7C03-421D-BD0C-5E7DCE17F2C9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4" name="Retângulo: Único Canto Arredondado 13">
            <a:extLst>
              <a:ext uri="{FF2B5EF4-FFF2-40B4-BE49-F238E27FC236}">
                <a16:creationId xmlns:a16="http://schemas.microsoft.com/office/drawing/2014/main" id="{67E91B36-95AC-4202-9226-6D78E06100A5}"/>
              </a:ext>
            </a:extLst>
          </p:cNvPr>
          <p:cNvSpPr/>
          <p:nvPr/>
        </p:nvSpPr>
        <p:spPr>
          <a:xfrm>
            <a:off x="1078" y="1561023"/>
            <a:ext cx="12191998" cy="5290865"/>
          </a:xfrm>
          <a:prstGeom prst="round1Rect">
            <a:avLst/>
          </a:prstGeom>
          <a:solidFill>
            <a:srgbClr val="21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bg1">
                  <a:lumMod val="95000"/>
                </a:schemeClr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24B86-8EEC-4B73-A677-560AAA944C70}"/>
              </a:ext>
            </a:extLst>
          </p:cNvPr>
          <p:cNvSpPr txBox="1"/>
          <p:nvPr/>
        </p:nvSpPr>
        <p:spPr>
          <a:xfrm>
            <a:off x="411193" y="1920815"/>
            <a:ext cx="10967048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700">
                <a:solidFill>
                  <a:schemeClr val="bg1">
                    <a:lumMod val="95000"/>
                  </a:schemeClr>
                </a:solidFill>
                <a:latin typeface="Verdana"/>
                <a:ea typeface="Verdana"/>
                <a:cs typeface="Calibri"/>
              </a:rPr>
              <a:t> 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11193" y="1772529"/>
            <a:ext cx="1158854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pt-BR">
              <a:solidFill>
                <a:srgbClr val="000000"/>
              </a:solidFill>
              <a:cs typeface="Calibri" panose="020F0502020204030204"/>
            </a:endParaRPr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CCB42297-8192-4998-88CC-895F16A39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36" y="1559090"/>
            <a:ext cx="12198927" cy="534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87220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601"/>
            <a:ext cx="12192000" cy="6881601"/>
          </a:xfrm>
          <a:prstGeom prst="rect">
            <a:avLst/>
          </a:prstGeom>
        </p:spPr>
      </p:pic>
      <p:pic>
        <p:nvPicPr>
          <p:cNvPr id="5" name="Imagem 4" descr="Tela de computador com fundo branco&#10;&#10;Descrição gerada automaticamente">
            <a:extLst>
              <a:ext uri="{FF2B5EF4-FFF2-40B4-BE49-F238E27FC236}">
                <a16:creationId xmlns:a16="http://schemas.microsoft.com/office/drawing/2014/main" id="{4DA588D5-FAEC-4867-8036-38B762CE7C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717" y="256785"/>
            <a:ext cx="9551963" cy="620385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A363BB2-E969-43EF-A640-367DF8219F0C}"/>
              </a:ext>
            </a:extLst>
          </p:cNvPr>
          <p:cNvSpPr txBox="1"/>
          <p:nvPr/>
        </p:nvSpPr>
        <p:spPr>
          <a:xfrm>
            <a:off x="2504050" y="619219"/>
            <a:ext cx="896111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sz="3200" u="sng">
                <a:latin typeface="Segoe Print"/>
              </a:rPr>
              <a:t>APRESENTAÇÃO DOS PROBLEMAS:</a:t>
            </a:r>
            <a:endParaRPr lang="pt-BR" sz="3200" u="sng">
              <a:latin typeface="Segoe Print" panose="02000600000000000000" pitchFamily="2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093F7D6-079A-4457-9D25-AEF6CA3207E9}"/>
              </a:ext>
            </a:extLst>
          </p:cNvPr>
          <p:cNvSpPr/>
          <p:nvPr/>
        </p:nvSpPr>
        <p:spPr>
          <a:xfrm>
            <a:off x="2607977" y="1200088"/>
            <a:ext cx="7836468" cy="611459"/>
          </a:xfrm>
          <a:prstGeom prst="rect">
            <a:avLst/>
          </a:prstGeom>
          <a:solidFill>
            <a:srgbClr val="D6494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2400" dirty="0">
                <a:solidFill>
                  <a:schemeClr val="tx1"/>
                </a:solidFill>
                <a:latin typeface="Comic Sans MS"/>
                <a:cs typeface="Calibri"/>
              </a:rPr>
              <a:t> </a:t>
            </a:r>
            <a:r>
              <a:rPr lang="pt-BR" sz="2000" dirty="0">
                <a:solidFill>
                  <a:schemeClr val="tx1"/>
                </a:solidFill>
                <a:latin typeface="Comic Sans MS"/>
                <a:cs typeface="Calibri"/>
              </a:rPr>
              <a:t>1- Introdução </a:t>
            </a:r>
            <a:endParaRPr lang="pt-BR">
              <a:solidFill>
                <a:schemeClr val="tx1"/>
              </a:solidFill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ACB021E-755E-4808-97B8-175B58C9DF12}"/>
              </a:ext>
            </a:extLst>
          </p:cNvPr>
          <p:cNvSpPr/>
          <p:nvPr/>
        </p:nvSpPr>
        <p:spPr>
          <a:xfrm>
            <a:off x="2608785" y="1816068"/>
            <a:ext cx="7827896" cy="625835"/>
          </a:xfrm>
          <a:prstGeom prst="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2400" dirty="0">
                <a:solidFill>
                  <a:schemeClr val="tx1"/>
                </a:solidFill>
                <a:latin typeface="Comic Sans MS"/>
                <a:cs typeface="Calibri"/>
              </a:rPr>
              <a:t> 2</a:t>
            </a:r>
            <a:r>
              <a:rPr lang="pt-BR" sz="2000" dirty="0">
                <a:solidFill>
                  <a:schemeClr val="tx1"/>
                </a:solidFill>
                <a:latin typeface="Comic Sans MS"/>
                <a:cs typeface="Calibri"/>
              </a:rPr>
              <a:t>- Apresentação do problema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73EBB82A-A874-4AE6-B980-AA0426C1E7C5}"/>
              </a:ext>
            </a:extLst>
          </p:cNvPr>
          <p:cNvSpPr/>
          <p:nvPr/>
        </p:nvSpPr>
        <p:spPr>
          <a:xfrm>
            <a:off x="2600100" y="2462465"/>
            <a:ext cx="7839509" cy="640212"/>
          </a:xfrm>
          <a:prstGeom prst="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2400" dirty="0">
                <a:solidFill>
                  <a:schemeClr val="tx1"/>
                </a:solidFill>
                <a:latin typeface="Comic Sans MS"/>
              </a:rPr>
              <a:t> 3- </a:t>
            </a:r>
            <a:r>
              <a:rPr lang="pt-BR" sz="2000" dirty="0">
                <a:solidFill>
                  <a:schemeClr val="tx1"/>
                </a:solidFill>
                <a:latin typeface="Comic Sans MS"/>
              </a:rPr>
              <a:t>Proposta de solução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AAD3DB2-64DD-4825-AE4D-67237F833640}"/>
              </a:ext>
            </a:extLst>
          </p:cNvPr>
          <p:cNvSpPr/>
          <p:nvPr/>
        </p:nvSpPr>
        <p:spPr>
          <a:xfrm>
            <a:off x="2612447" y="3104098"/>
            <a:ext cx="7841253" cy="625834"/>
          </a:xfrm>
          <a:prstGeom prst="rect">
            <a:avLst/>
          </a:prstGeom>
          <a:solidFill>
            <a:srgbClr val="507B9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2400" dirty="0">
                <a:solidFill>
                  <a:schemeClr val="tx1"/>
                </a:solidFill>
                <a:latin typeface="Comic Sans MS"/>
                <a:cs typeface="Calibri"/>
              </a:rPr>
              <a:t> 4- </a:t>
            </a:r>
            <a:r>
              <a:rPr lang="pt-BR" sz="2000" dirty="0">
                <a:solidFill>
                  <a:schemeClr val="tx1"/>
                </a:solidFill>
                <a:latin typeface="Comic Sans MS"/>
                <a:cs typeface="Calibri"/>
              </a:rPr>
              <a:t> Modelo de Aplicativo + Modelo de negócios</a:t>
            </a:r>
          </a:p>
        </p:txBody>
      </p:sp>
    </p:spTree>
    <p:extLst>
      <p:ext uri="{BB962C8B-B14F-4D97-AF65-F5344CB8AC3E}">
        <p14:creationId xmlns:p14="http://schemas.microsoft.com/office/powerpoint/2010/main" val="4041278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7303EAB5-7C03-421D-BD0C-5E7DCE17F2C9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4" name="Retângulo: Único Canto Arredondado 13">
            <a:extLst>
              <a:ext uri="{FF2B5EF4-FFF2-40B4-BE49-F238E27FC236}">
                <a16:creationId xmlns:a16="http://schemas.microsoft.com/office/drawing/2014/main" id="{67E91B36-95AC-4202-9226-6D78E06100A5}"/>
              </a:ext>
            </a:extLst>
          </p:cNvPr>
          <p:cNvSpPr/>
          <p:nvPr/>
        </p:nvSpPr>
        <p:spPr>
          <a:xfrm>
            <a:off x="1078" y="1561023"/>
            <a:ext cx="12191998" cy="5290865"/>
          </a:xfrm>
          <a:prstGeom prst="round1Rect">
            <a:avLst/>
          </a:prstGeom>
          <a:solidFill>
            <a:srgbClr val="21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bg1">
                  <a:lumMod val="95000"/>
                </a:schemeClr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24B86-8EEC-4B73-A677-560AAA944C70}"/>
              </a:ext>
            </a:extLst>
          </p:cNvPr>
          <p:cNvSpPr txBox="1"/>
          <p:nvPr/>
        </p:nvSpPr>
        <p:spPr>
          <a:xfrm>
            <a:off x="411193" y="1920815"/>
            <a:ext cx="10967048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700">
                <a:solidFill>
                  <a:schemeClr val="bg1">
                    <a:lumMod val="95000"/>
                  </a:schemeClr>
                </a:solidFill>
                <a:latin typeface="Verdana"/>
                <a:ea typeface="Verdana"/>
                <a:cs typeface="Calibri"/>
              </a:rPr>
              <a:t> 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11193" y="1772529"/>
            <a:ext cx="11588549" cy="60016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cs typeface="Calibri" panose="020F0502020204030204"/>
              </a:rPr>
              <a:t>Casos de Uso:</a:t>
            </a:r>
            <a:r>
              <a:rPr lang="pt-BR" sz="3200" dirty="0">
                <a:solidFill>
                  <a:schemeClr val="bg1"/>
                </a:solidFill>
                <a:cs typeface="Calibri" panose="020F0502020204030204"/>
              </a:rPr>
              <a:t> </a:t>
            </a: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&lt;CriarCampanha&gt;</a:t>
            </a:r>
            <a:endParaRPr lang="pt-BR"/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Descrição: </a:t>
            </a:r>
            <a:r>
              <a:rPr lang="pt-BR" sz="3200">
                <a:solidFill>
                  <a:schemeClr val="bg1"/>
                </a:solidFill>
                <a:ea typeface="+mn-lt"/>
                <a:cs typeface="+mn-lt"/>
              </a:rPr>
              <a:t>Este caso de uso será acionado quando alguns dos usuários tentar criar uma campanha de arrecadação de doações dentro do app.</a:t>
            </a:r>
          </a:p>
          <a:p>
            <a:pPr algn="just">
              <a:buFont typeface="Arial"/>
              <a:buChar char="•"/>
            </a:pPr>
            <a:endParaRPr lang="pt-BR" sz="32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 Pré-condições: </a:t>
            </a:r>
            <a:r>
              <a:rPr lang="pt-BR" sz="3200">
                <a:solidFill>
                  <a:schemeClr val="bg1"/>
                </a:solidFill>
                <a:ea typeface="+mn-lt"/>
                <a:cs typeface="+mn-lt"/>
              </a:rPr>
              <a:t>Para criar campanhas de doações é necessário que o usuário esteja logado em uma conta verificada por e-mail.</a:t>
            </a:r>
          </a:p>
          <a:p>
            <a:pPr marL="457200" indent="-457200" algn="just">
              <a:buFont typeface="Wingdings"/>
              <a:buChar char="Ø"/>
            </a:pPr>
            <a:endParaRPr lang="pt-BR" sz="32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Agentes: Usuário e Sistema</a:t>
            </a:r>
            <a:endParaRPr lang="pt-BR" sz="320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8833390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7303EAB5-7C03-421D-BD0C-5E7DCE17F2C9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4" name="Retângulo: Único Canto Arredondado 13">
            <a:extLst>
              <a:ext uri="{FF2B5EF4-FFF2-40B4-BE49-F238E27FC236}">
                <a16:creationId xmlns:a16="http://schemas.microsoft.com/office/drawing/2014/main" id="{67E91B36-95AC-4202-9226-6D78E06100A5}"/>
              </a:ext>
            </a:extLst>
          </p:cNvPr>
          <p:cNvSpPr/>
          <p:nvPr/>
        </p:nvSpPr>
        <p:spPr>
          <a:xfrm>
            <a:off x="1078" y="1561023"/>
            <a:ext cx="12191998" cy="5290865"/>
          </a:xfrm>
          <a:prstGeom prst="round1Rect">
            <a:avLst/>
          </a:prstGeom>
          <a:solidFill>
            <a:srgbClr val="21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bg1">
                  <a:lumMod val="95000"/>
                </a:schemeClr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24B86-8EEC-4B73-A677-560AAA944C70}"/>
              </a:ext>
            </a:extLst>
          </p:cNvPr>
          <p:cNvSpPr txBox="1"/>
          <p:nvPr/>
        </p:nvSpPr>
        <p:spPr>
          <a:xfrm>
            <a:off x="411193" y="1920815"/>
            <a:ext cx="10967048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700">
                <a:solidFill>
                  <a:schemeClr val="bg1">
                    <a:lumMod val="95000"/>
                  </a:schemeClr>
                </a:solidFill>
                <a:latin typeface="Verdana"/>
                <a:ea typeface="Verdana"/>
                <a:cs typeface="Calibri"/>
              </a:rPr>
              <a:t> 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11193" y="1772529"/>
            <a:ext cx="11588549" cy="270843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cs typeface="Calibri" panose="020F0502020204030204"/>
              </a:rPr>
              <a:t>Casos de Uso:</a:t>
            </a:r>
            <a:r>
              <a:rPr lang="pt-BR" sz="3200" dirty="0">
                <a:solidFill>
                  <a:schemeClr val="bg1"/>
                </a:solidFill>
                <a:cs typeface="Calibri" panose="020F0502020204030204"/>
              </a:rPr>
              <a:t> </a:t>
            </a: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&lt;CriarCampanha&gt;</a:t>
            </a:r>
            <a:endParaRPr lang="pt-BR"/>
          </a:p>
          <a:p>
            <a:pPr marL="457200" indent="-457200">
              <a:buFont typeface="Arial"/>
              <a:buChar char="•"/>
            </a:pPr>
            <a:endParaRPr lang="pt-BR" sz="1200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pt-BR" sz="1200" b="1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BR" b="1">
                <a:solidFill>
                  <a:schemeClr val="bg1"/>
                </a:solidFill>
                <a:ea typeface="+mn-lt"/>
                <a:cs typeface="+mn-lt"/>
              </a:rPr>
              <a:t>                             Fluxo Principal                                                                         Fluxo Alternativo – Conta não </a:t>
            </a:r>
            <a:r>
              <a:rPr lang="pt-BR" b="1" dirty="0">
                <a:solidFill>
                  <a:schemeClr val="bg1"/>
                </a:solidFill>
                <a:ea typeface="+mn-lt"/>
                <a:cs typeface="+mn-lt"/>
              </a:rPr>
              <a:t>verificada</a:t>
            </a:r>
            <a:endParaRPr lang="pt-BR" sz="1200" b="1" dirty="0">
              <a:solidFill>
                <a:schemeClr val="bg1"/>
              </a:solidFill>
              <a:ea typeface="+mn-lt"/>
              <a:cs typeface="+mn-lt"/>
            </a:endParaRPr>
          </a:p>
          <a:p>
            <a:pPr algn="just"/>
            <a:endParaRPr lang="pt-BR" sz="32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</p:txBody>
      </p:sp>
      <p:pic>
        <p:nvPicPr>
          <p:cNvPr id="5" name="Imagem 5" descr="Tabela&#10;&#10;Descrição gerada automaticamente">
            <a:extLst>
              <a:ext uri="{FF2B5EF4-FFF2-40B4-BE49-F238E27FC236}">
                <a16:creationId xmlns:a16="http://schemas.microsoft.com/office/drawing/2014/main" id="{3ADCA65F-67BA-4354-BF82-A00AF7017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650" y="3003788"/>
            <a:ext cx="3822700" cy="3707924"/>
          </a:xfrm>
          <a:prstGeom prst="rect">
            <a:avLst/>
          </a:prstGeom>
        </p:spPr>
      </p:pic>
      <p:pic>
        <p:nvPicPr>
          <p:cNvPr id="6" name="Imagem 7" descr="Tabela&#10;&#10;Descrição gerada automaticamente">
            <a:extLst>
              <a:ext uri="{FF2B5EF4-FFF2-40B4-BE49-F238E27FC236}">
                <a16:creationId xmlns:a16="http://schemas.microsoft.com/office/drawing/2014/main" id="{E81C3AE5-C530-4CCC-A650-793D84166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901" y="3131252"/>
            <a:ext cx="3589866" cy="241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52844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7303EAB5-7C03-421D-BD0C-5E7DCE17F2C9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4" name="Retângulo: Único Canto Arredondado 13">
            <a:extLst>
              <a:ext uri="{FF2B5EF4-FFF2-40B4-BE49-F238E27FC236}">
                <a16:creationId xmlns:a16="http://schemas.microsoft.com/office/drawing/2014/main" id="{67E91B36-95AC-4202-9226-6D78E06100A5}"/>
              </a:ext>
            </a:extLst>
          </p:cNvPr>
          <p:cNvSpPr/>
          <p:nvPr/>
        </p:nvSpPr>
        <p:spPr>
          <a:xfrm>
            <a:off x="1078" y="1561023"/>
            <a:ext cx="12191998" cy="5290865"/>
          </a:xfrm>
          <a:prstGeom prst="round1Rect">
            <a:avLst/>
          </a:prstGeom>
          <a:solidFill>
            <a:srgbClr val="21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bg1">
                  <a:lumMod val="95000"/>
                </a:schemeClr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24B86-8EEC-4B73-A677-560AAA944C70}"/>
              </a:ext>
            </a:extLst>
          </p:cNvPr>
          <p:cNvSpPr txBox="1"/>
          <p:nvPr/>
        </p:nvSpPr>
        <p:spPr>
          <a:xfrm>
            <a:off x="411193" y="1920815"/>
            <a:ext cx="10967048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700">
                <a:solidFill>
                  <a:schemeClr val="bg1">
                    <a:lumMod val="95000"/>
                  </a:schemeClr>
                </a:solidFill>
                <a:latin typeface="Verdana"/>
                <a:ea typeface="Verdana"/>
                <a:cs typeface="Calibri"/>
              </a:rPr>
              <a:t> 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11193" y="1772529"/>
            <a:ext cx="11588549" cy="5509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cs typeface="Calibri" panose="020F0502020204030204"/>
              </a:rPr>
              <a:t>Casos de Uso:</a:t>
            </a:r>
            <a:r>
              <a:rPr lang="pt-BR" sz="3200" dirty="0">
                <a:solidFill>
                  <a:schemeClr val="bg1"/>
                </a:solidFill>
                <a:cs typeface="Calibri" panose="020F0502020204030204"/>
              </a:rPr>
              <a:t> </a:t>
            </a: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&lt;FazerDocao&gt;</a:t>
            </a:r>
            <a:endParaRPr lang="pt-BR">
              <a:solidFill>
                <a:schemeClr val="bg1"/>
              </a:solidFill>
            </a:endParaRPr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Descrição: </a:t>
            </a:r>
            <a:r>
              <a:rPr lang="pt-BR" sz="3200">
                <a:solidFill>
                  <a:schemeClr val="bg1"/>
                </a:solidFill>
                <a:ea typeface="+mn-lt"/>
                <a:cs typeface="+mn-lt"/>
              </a:rPr>
              <a:t>Este caso de uso será acionado quando alguns dos usuários tentar fazer uma doação para uma campanha criada</a:t>
            </a:r>
            <a:r>
              <a:rPr lang="pt-BR" sz="3200">
                <a:ea typeface="+mn-lt"/>
                <a:cs typeface="+mn-lt"/>
              </a:rPr>
              <a:t>.</a:t>
            </a:r>
          </a:p>
          <a:p>
            <a:pPr marL="457200" indent="-457200" algn="just">
              <a:buFont typeface="Wingdings"/>
              <a:buChar char="Ø"/>
            </a:pPr>
            <a:endParaRPr lang="pt-BR" sz="3200" dirty="0">
              <a:solidFill>
                <a:srgbClr val="000000"/>
              </a:solidFill>
              <a:ea typeface="+mn-lt"/>
              <a:cs typeface="+mn-lt"/>
            </a:endParaRPr>
          </a:p>
          <a:p>
            <a:pPr marL="457200" indent="-457200" algn="just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 Pré-condições: </a:t>
            </a:r>
            <a:r>
              <a:rPr lang="pt-BR" sz="3200">
                <a:solidFill>
                  <a:schemeClr val="bg1"/>
                </a:solidFill>
                <a:ea typeface="+mn-lt"/>
                <a:cs typeface="+mn-lt"/>
              </a:rPr>
              <a:t>Para doar para uma campanha é necessário que esta já esteja criada.</a:t>
            </a:r>
          </a:p>
          <a:p>
            <a:pPr marL="457200" indent="-457200" algn="just">
              <a:buFont typeface="Wingdings"/>
              <a:buChar char="Ø"/>
            </a:pPr>
            <a:endParaRPr lang="pt-BR" sz="32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 algn="just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Agentes: Usuário e Sistema</a:t>
            </a:r>
            <a:endParaRPr lang="pt-BR" sz="32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03256851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Único Canto Arredondado 6">
            <a:extLst>
              <a:ext uri="{FF2B5EF4-FFF2-40B4-BE49-F238E27FC236}">
                <a16:creationId xmlns:a16="http://schemas.microsoft.com/office/drawing/2014/main" id="{7303EAB5-7C03-421D-BD0C-5E7DCE17F2C9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4" name="Retângulo: Único Canto Arredondado 13">
            <a:extLst>
              <a:ext uri="{FF2B5EF4-FFF2-40B4-BE49-F238E27FC236}">
                <a16:creationId xmlns:a16="http://schemas.microsoft.com/office/drawing/2014/main" id="{67E91B36-95AC-4202-9226-6D78E06100A5}"/>
              </a:ext>
            </a:extLst>
          </p:cNvPr>
          <p:cNvSpPr/>
          <p:nvPr/>
        </p:nvSpPr>
        <p:spPr>
          <a:xfrm>
            <a:off x="1078" y="1561023"/>
            <a:ext cx="12191998" cy="5290865"/>
          </a:xfrm>
          <a:prstGeom prst="round1Rect">
            <a:avLst/>
          </a:prstGeom>
          <a:solidFill>
            <a:srgbClr val="213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bg1">
                  <a:lumMod val="95000"/>
                </a:schemeClr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24B86-8EEC-4B73-A677-560AAA944C70}"/>
              </a:ext>
            </a:extLst>
          </p:cNvPr>
          <p:cNvSpPr txBox="1"/>
          <p:nvPr/>
        </p:nvSpPr>
        <p:spPr>
          <a:xfrm>
            <a:off x="411193" y="1920815"/>
            <a:ext cx="10967048" cy="5078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700">
                <a:solidFill>
                  <a:schemeClr val="bg1">
                    <a:lumMod val="95000"/>
                  </a:schemeClr>
                </a:solidFill>
                <a:latin typeface="Verdana"/>
                <a:ea typeface="Verdana"/>
                <a:cs typeface="Calibri"/>
              </a:rPr>
              <a:t> 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11193" y="1772529"/>
            <a:ext cx="11588549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Wingdings"/>
              <a:buChar char="Ø"/>
            </a:pPr>
            <a:r>
              <a:rPr lang="pt-BR" sz="3200" b="1">
                <a:solidFill>
                  <a:schemeClr val="bg1"/>
                </a:solidFill>
                <a:cs typeface="Calibri" panose="020F0502020204030204"/>
              </a:rPr>
              <a:t>Casos de Uso:</a:t>
            </a:r>
            <a:r>
              <a:rPr lang="pt-BR" sz="3200" dirty="0">
                <a:solidFill>
                  <a:schemeClr val="bg1"/>
                </a:solidFill>
                <a:cs typeface="Calibri" panose="020F0502020204030204"/>
              </a:rPr>
              <a:t> </a:t>
            </a:r>
            <a:r>
              <a:rPr lang="pt-BR" sz="3200" b="1">
                <a:solidFill>
                  <a:schemeClr val="bg1"/>
                </a:solidFill>
                <a:ea typeface="+mn-lt"/>
                <a:cs typeface="+mn-lt"/>
              </a:rPr>
              <a:t>&lt;FazerDoacao&gt;</a:t>
            </a:r>
            <a:endParaRPr lang="pt-BR">
              <a:solidFill>
                <a:schemeClr val="bg1"/>
              </a:solidFill>
            </a:endParaRPr>
          </a:p>
          <a:p>
            <a:pPr marL="457200" indent="-457200">
              <a:buFont typeface="Arial"/>
              <a:buChar char="•"/>
            </a:pPr>
            <a:endParaRPr lang="pt-BR" sz="1200" b="1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pt-BR" b="1">
                <a:solidFill>
                  <a:schemeClr val="bg1"/>
                </a:solidFill>
                <a:ea typeface="+mn-lt"/>
                <a:cs typeface="+mn-lt"/>
              </a:rPr>
              <a:t>                         Fluxo Principal                                                                         Fluxo Alternativo – Conta não </a:t>
            </a:r>
            <a:r>
              <a:rPr lang="pt-BR" b="1" dirty="0">
                <a:solidFill>
                  <a:schemeClr val="bg1"/>
                </a:solidFill>
                <a:ea typeface="+mn-lt"/>
                <a:cs typeface="+mn-lt"/>
              </a:rPr>
              <a:t>verificada</a:t>
            </a:r>
            <a:endParaRPr lang="pt-BR" sz="1200" b="1" dirty="0">
              <a:solidFill>
                <a:schemeClr val="bg1"/>
              </a:solidFill>
              <a:ea typeface="+mn-lt"/>
              <a:cs typeface="+mn-lt"/>
            </a:endParaRPr>
          </a:p>
          <a:p>
            <a:pPr algn="just"/>
            <a:endParaRPr lang="pt-BR" sz="3200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endParaRPr lang="pt-BR" sz="3200" b="1" dirty="0">
              <a:solidFill>
                <a:schemeClr val="bg1"/>
              </a:solidFill>
              <a:ea typeface="+mn-lt"/>
              <a:cs typeface="+mn-lt"/>
            </a:endParaRPr>
          </a:p>
        </p:txBody>
      </p:sp>
      <p:pic>
        <p:nvPicPr>
          <p:cNvPr id="4" name="Imagem 7" descr="Tabela&#10;&#10;Descrição gerada automaticamente">
            <a:extLst>
              <a:ext uri="{FF2B5EF4-FFF2-40B4-BE49-F238E27FC236}">
                <a16:creationId xmlns:a16="http://schemas.microsoft.com/office/drawing/2014/main" id="{CB1363B9-21CD-4114-A10B-19606A403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690" y="2854461"/>
            <a:ext cx="3084094" cy="3966472"/>
          </a:xfrm>
          <a:prstGeom prst="rect">
            <a:avLst/>
          </a:prstGeom>
        </p:spPr>
      </p:pic>
      <p:pic>
        <p:nvPicPr>
          <p:cNvPr id="8" name="Imagem 8" descr="Tabela&#10;&#10;Descrição gerada automaticamente">
            <a:extLst>
              <a:ext uri="{FF2B5EF4-FFF2-40B4-BE49-F238E27FC236}">
                <a16:creationId xmlns:a16="http://schemas.microsoft.com/office/drawing/2014/main" id="{FDA93814-453D-46CB-B9C0-BD11AC8D6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979" y="3063791"/>
            <a:ext cx="3364831" cy="170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988618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858129" y="112542"/>
            <a:ext cx="62601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Algerian" panose="04020705040A02060702" pitchFamily="82" charset="0"/>
              </a:rPr>
              <a:t>FONTES: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1083212" y="1097280"/>
            <a:ext cx="8890782" cy="61247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AutoNum type="arabicPeriod"/>
            </a:pPr>
            <a:r>
              <a:rPr lang="pt-BR" sz="2400" baseline="30000" dirty="0">
                <a:hlinkClick r:id="rId2"/>
              </a:rPr>
              <a:t>https://g1.globo.com/jornal-nacional/noticia/2021/08/23/aprofundamento-da-crise-economica-diminui-as-doacoes-durante-a-pandemia.ghtml. Acesso em 11/11/2021</a:t>
            </a:r>
            <a:r>
              <a:rPr lang="pt-BR" sz="2400" baseline="30000" dirty="0"/>
              <a:t>.</a:t>
            </a:r>
          </a:p>
          <a:p>
            <a:pPr marL="457200" indent="-457200">
              <a:buAutoNum type="arabicPeriod"/>
            </a:pPr>
            <a:endParaRPr lang="pt-BR" sz="2400" baseline="30000"/>
          </a:p>
          <a:p>
            <a:pPr marL="457200" indent="-457200">
              <a:buFontTx/>
              <a:buAutoNum type="arabicPeriod"/>
            </a:pPr>
            <a:r>
              <a:rPr lang="pt-BR" sz="2400" baseline="30000" dirty="0">
                <a:hlinkClick r:id="rId3"/>
              </a:rPr>
              <a:t>https://ww</a:t>
            </a:r>
            <a:r>
              <a:rPr lang="pt-BR" sz="2400" b="1" baseline="30000" dirty="0">
                <a:hlinkClick r:id="rId3"/>
              </a:rPr>
              <a:t>w</a:t>
            </a:r>
            <a:r>
              <a:rPr lang="pt-BR" sz="2400" baseline="30000" dirty="0">
                <a:hlinkClick r:id="rId3"/>
              </a:rPr>
              <a:t>.nexojornal.com.br/</a:t>
            </a:r>
            <a:r>
              <a:rPr lang="pt-BR" sz="2400" b="1" baseline="30000" dirty="0">
                <a:hlinkClick r:id="rId3"/>
              </a:rPr>
              <a:t>expresso</a:t>
            </a:r>
            <a:r>
              <a:rPr lang="pt-BR" sz="2400" baseline="30000" dirty="0">
                <a:hlinkClick r:id="rId3"/>
              </a:rPr>
              <a:t>/2021/03/23/A-queda-das-doa%C3%A7%C3%B5es-na-pandemia.-E-os-caminhos-para-ajudar</a:t>
            </a:r>
            <a:endParaRPr lang="pt-BR" sz="2400" baseline="30000" dirty="0"/>
          </a:p>
          <a:p>
            <a:pPr marL="457200" indent="-457200">
              <a:buFontTx/>
              <a:buAutoNum type="arabicPeriod"/>
            </a:pPr>
            <a:endParaRPr lang="pt-BR" sz="2400" baseline="30000"/>
          </a:p>
          <a:p>
            <a:pPr marL="457200" indent="-457200">
              <a:buFontTx/>
              <a:buAutoNum type="arabicPeriod"/>
            </a:pPr>
            <a:r>
              <a:rPr lang="pt-BR" sz="2400" baseline="30000" dirty="0">
                <a:hlinkClick r:id="rId4"/>
              </a:rPr>
              <a:t>https://www.cafonline.org/docs/default-source/about-us-research/cafworldgivingindex2021_report_web2_100621.pdf</a:t>
            </a:r>
            <a:endParaRPr lang="pt-BR" sz="2400" baseline="30000" dirty="0"/>
          </a:p>
          <a:p>
            <a:pPr marL="457200" indent="-457200">
              <a:buFontTx/>
              <a:buAutoNum type="arabicPeriod"/>
            </a:pPr>
            <a:endParaRPr lang="pt-BR" sz="2400" baseline="30000"/>
          </a:p>
          <a:p>
            <a:pPr marL="457200" indent="-457200">
              <a:buFontTx/>
              <a:buAutoNum type="arabicPeriod"/>
            </a:pPr>
            <a:r>
              <a:rPr lang="pt-BR" sz="2400" baseline="30000" dirty="0">
                <a:hlinkClick r:id="rId5"/>
              </a:rPr>
              <a:t>http://www.mt.gov.br/-/14022535-governo-abre-canais-para-doacao-de-recursos-equipamentos-e-mantimentos</a:t>
            </a:r>
            <a:endParaRPr lang="pt-BR" sz="2400" baseline="30000" dirty="0"/>
          </a:p>
          <a:p>
            <a:pPr marL="457200" indent="-457200">
              <a:buFontTx/>
              <a:buAutoNum type="arabicPeriod"/>
            </a:pPr>
            <a:endParaRPr lang="pt-BR" sz="2400" baseline="30000"/>
          </a:p>
          <a:p>
            <a:pPr marL="457200" indent="-457200">
              <a:buFontTx/>
              <a:buAutoNum type="arabicPeriod"/>
            </a:pPr>
            <a:r>
              <a:rPr lang="pt-BR" sz="2400" u="sng" baseline="30000" dirty="0">
                <a:hlinkClick r:id="rId6"/>
              </a:rPr>
              <a:t>https://www.saopaulo.sp.gov.br/coronavirus/doacoes/</a:t>
            </a:r>
            <a:r>
              <a:rPr lang="pt-BR" sz="2400" baseline="30000" dirty="0"/>
              <a:t>.</a:t>
            </a:r>
            <a:endParaRPr lang="pt-BR" sz="2400" baseline="30000">
              <a:cs typeface="Calibri"/>
            </a:endParaRPr>
          </a:p>
          <a:p>
            <a:pPr marL="457200" indent="-457200">
              <a:buFontTx/>
              <a:buAutoNum type="arabicPeriod"/>
            </a:pPr>
            <a:endParaRPr lang="pt-BR" sz="2400" baseline="30000" dirty="0">
              <a:cs typeface="Calibri"/>
            </a:endParaRPr>
          </a:p>
          <a:p>
            <a:pPr marL="457200" indent="-457200">
              <a:buAutoNum type="arabicPeriod"/>
            </a:pPr>
            <a:endParaRPr lang="pt-BR" sz="2400" baseline="30000">
              <a:cs typeface="Calibri"/>
            </a:endParaRPr>
          </a:p>
          <a:p>
            <a:pPr marL="457200" indent="-457200">
              <a:buFontTx/>
              <a:buAutoNum type="arabicPeriod"/>
            </a:pPr>
            <a:endParaRPr lang="pt-BR" sz="2400" baseline="30000"/>
          </a:p>
          <a:p>
            <a:pPr marL="457200" indent="-457200">
              <a:buFontTx/>
              <a:buAutoNum type="arabicPeriod"/>
            </a:pPr>
            <a:endParaRPr lang="pt-BR" sz="2400" baseline="30000"/>
          </a:p>
          <a:p>
            <a:pPr marL="457200" indent="-457200">
              <a:buFontTx/>
              <a:buAutoNum type="arabicPeriod"/>
            </a:pPr>
            <a:endParaRPr lang="pt-BR" sz="2400" baseline="30000"/>
          </a:p>
          <a:p>
            <a:pPr marL="457200" indent="-457200">
              <a:buFontTx/>
              <a:buAutoNum type="arabicPeriod"/>
            </a:pPr>
            <a:endParaRPr lang="pt-BR" sz="2400" baseline="30000"/>
          </a:p>
          <a:p>
            <a:pPr marL="457200" indent="-457200">
              <a:buFontTx/>
              <a:buAutoNum type="arabicPeriod"/>
            </a:pPr>
            <a:endParaRPr lang="pt-BR" sz="2400" baseline="30000"/>
          </a:p>
          <a:p>
            <a:pPr marL="457200" indent="-457200">
              <a:buAutoNum type="arabicPeriod"/>
            </a:pPr>
            <a:endParaRPr lang="pt-BR" sz="2400" baseline="30000">
              <a:cs typeface="Calibri"/>
            </a:endParaRPr>
          </a:p>
          <a:p>
            <a:pPr marL="457200" indent="-457200">
              <a:buAutoNum type="arabicPeriod"/>
            </a:pPr>
            <a:endParaRPr lang="pt-BR" sz="2400" baseline="30000">
              <a:cs typeface="Calibri"/>
            </a:endParaRPr>
          </a:p>
          <a:p>
            <a:pPr marL="457200" indent="-457200">
              <a:buAutoNum type="arabicPeriod"/>
            </a:pPr>
            <a:endParaRPr lang="pt-BR" sz="2400" baseline="30000">
              <a:cs typeface="Calibri"/>
            </a:endParaRPr>
          </a:p>
          <a:p>
            <a:pPr marL="457200" indent="-457200">
              <a:buAutoNum type="arabicPeriod"/>
            </a:pPr>
            <a:endParaRPr lang="pt-BR" sz="24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23385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: Único Canto Arredondado 15">
            <a:extLst>
              <a:ext uri="{FF2B5EF4-FFF2-40B4-BE49-F238E27FC236}">
                <a16:creationId xmlns:a16="http://schemas.microsoft.com/office/drawing/2014/main" id="{74700B7C-1BA4-4194-94F1-E2F4A154BFF0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81B9278B-7A98-4E09-A26F-48FB521E54A2}"/>
              </a:ext>
            </a:extLst>
          </p:cNvPr>
          <p:cNvSpPr/>
          <p:nvPr/>
        </p:nvSpPr>
        <p:spPr>
          <a:xfrm>
            <a:off x="6879748" y="727496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 dirty="0">
                <a:solidFill>
                  <a:schemeClr val="bg1"/>
                </a:solidFill>
                <a:latin typeface="Algerian"/>
              </a:rPr>
              <a:t>4</a:t>
            </a:r>
            <a:endParaRPr lang="pt-BR" sz="6000" dirty="0">
              <a:solidFill>
                <a:schemeClr val="bg1"/>
              </a:solidFill>
              <a:latin typeface="Algerian" panose="04020705040A02060702" pitchFamily="82" charset="0"/>
              <a:cs typeface="Calibri" panose="020F0502020204030204"/>
            </a:endParaRPr>
          </a:p>
        </p:txBody>
      </p:sp>
      <p:sp>
        <p:nvSpPr>
          <p:cNvPr id="18" name="Retângulo: Único Canto Arredondado 17">
            <a:extLst>
              <a:ext uri="{FF2B5EF4-FFF2-40B4-BE49-F238E27FC236}">
                <a16:creationId xmlns:a16="http://schemas.microsoft.com/office/drawing/2014/main" id="{9A365778-6D58-4021-8639-F04ACB137273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</a:rPr>
              <a:t>2</a:t>
            </a:r>
            <a:endParaRPr lang="pt-BR" sz="6000">
              <a:solidFill>
                <a:schemeClr val="tx1"/>
              </a:solidFill>
              <a:latin typeface="Algerian" panose="04020705040A02060702" pitchFamily="82" charset="0"/>
              <a:cs typeface="Calibri" panose="020F0502020204030204"/>
            </a:endParaRPr>
          </a:p>
        </p:txBody>
      </p:sp>
      <p:sp>
        <p:nvSpPr>
          <p:cNvPr id="21" name="Retângulo: Único Canto Arredondado 20">
            <a:extLst>
              <a:ext uri="{FF2B5EF4-FFF2-40B4-BE49-F238E27FC236}">
                <a16:creationId xmlns:a16="http://schemas.microsoft.com/office/drawing/2014/main" id="{4F5B9875-9A9B-49C2-8E2D-E26B013D045B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 dirty="0">
                <a:solidFill>
                  <a:schemeClr val="tx1"/>
                </a:solidFill>
                <a:latin typeface="Algerian"/>
              </a:rPr>
              <a:t>3</a:t>
            </a:r>
            <a:endParaRPr lang="pt-BR" sz="6000" dirty="0">
              <a:solidFill>
                <a:schemeClr val="tx1"/>
              </a:solidFill>
              <a:latin typeface="Algerian" panose="04020705040A02060702" pitchFamily="82" charset="0"/>
              <a:cs typeface="Calibri" panose="020F0502020204030204"/>
            </a:endParaRPr>
          </a:p>
        </p:txBody>
      </p:sp>
      <p:sp>
        <p:nvSpPr>
          <p:cNvPr id="24" name="Retângulo: Único Canto Arredondado 23">
            <a:extLst>
              <a:ext uri="{FF2B5EF4-FFF2-40B4-BE49-F238E27FC236}">
                <a16:creationId xmlns:a16="http://schemas.microsoft.com/office/drawing/2014/main" id="{95D1D53F-81FA-4F43-A745-1FA57B78F0E3}"/>
              </a:ext>
            </a:extLst>
          </p:cNvPr>
          <p:cNvSpPr/>
          <p:nvPr/>
        </p:nvSpPr>
        <p:spPr>
          <a:xfrm>
            <a:off x="1977" y="1576298"/>
            <a:ext cx="12191998" cy="5290865"/>
          </a:xfrm>
          <a:prstGeom prst="round1Rect">
            <a:avLst/>
          </a:prstGeom>
          <a:solidFill>
            <a:srgbClr val="D64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tx1"/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0EE6D67-E95C-43B7-94D3-FDF32E473C98}"/>
              </a:ext>
            </a:extLst>
          </p:cNvPr>
          <p:cNvSpPr txBox="1"/>
          <p:nvPr/>
        </p:nvSpPr>
        <p:spPr>
          <a:xfrm>
            <a:off x="614451" y="1885557"/>
            <a:ext cx="10967049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400" b="1" dirty="0">
                <a:cs typeface="Calibri" panose="020F0502020204030204"/>
              </a:rPr>
              <a:t>Introdução</a:t>
            </a:r>
            <a:endParaRPr lang="pt-BR" sz="2400">
              <a:cs typeface="Calibri" panose="020F0502020204030204"/>
            </a:endParaRPr>
          </a:p>
          <a:p>
            <a:pPr marL="457200" indent="-457200" algn="ctr">
              <a:buFont typeface="Arial"/>
              <a:buChar char="•"/>
            </a:pPr>
            <a:r>
              <a:rPr lang="pt-BR" sz="2400" b="1" dirty="0">
                <a:cs typeface="Calibri" panose="020F0502020204030204"/>
              </a:rPr>
              <a:t>Doação = doar + ação</a:t>
            </a:r>
            <a:endParaRPr lang="pt-BR" dirty="0"/>
          </a:p>
          <a:p>
            <a:endParaRPr lang="pt-BR" sz="2800" dirty="0"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r>
              <a:rPr lang="pt-BR" sz="2000" dirty="0"/>
              <a:t>Segundo o dicionário Aurélio, a palavra doar significa entregar-se, demonstrar dedicação a uma causa ou uma pessoa. Hoje em dia a palavra é popularmente usada como sinônimo de </a:t>
            </a:r>
            <a:r>
              <a:rPr lang="pt-BR" sz="2000" b="1" dirty="0"/>
              <a:t>caridade</a:t>
            </a:r>
            <a:r>
              <a:rPr lang="pt-BR" sz="2000" dirty="0"/>
              <a:t>, que significa algo um pouco mais profundo, estando relacionada à ideia de ajuda ao próximo, compaixão, expressão de bondade.</a:t>
            </a:r>
            <a:endParaRPr lang="pt-BR" sz="2000">
              <a:cs typeface="Calibri"/>
            </a:endParaRPr>
          </a:p>
          <a:p>
            <a:pPr marL="342900" indent="-342900" algn="just">
              <a:buFont typeface="Arial"/>
              <a:buChar char="•"/>
            </a:pPr>
            <a:endParaRPr lang="pt-BR" sz="2000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pt-BR" sz="2000" dirty="0">
                <a:ea typeface="+mn-lt"/>
                <a:cs typeface="+mn-lt"/>
              </a:rPr>
              <a:t>Essa nobre atividade é limitada a uma única regra imutável: só se doa o que se tem, o que se possui. </a:t>
            </a:r>
          </a:p>
          <a:p>
            <a:pPr marL="285750" indent="-285750">
              <a:buFont typeface="Arial"/>
              <a:buChar char="•"/>
            </a:pPr>
            <a:endParaRPr lang="pt-BR" sz="2000" dirty="0">
              <a:ea typeface="+mn-lt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pt-BR" sz="2000" dirty="0">
                <a:ea typeface="+mn-lt"/>
                <a:cs typeface="+mn-lt"/>
              </a:rPr>
              <a:t>Ou seja, se não há disposição de algo para suprir suas próprias necessidades individuais, o ato da doação se transmuta em </a:t>
            </a:r>
            <a:r>
              <a:rPr lang="pt-BR" sz="2000" b="1" dirty="0">
                <a:ea typeface="+mn-lt"/>
                <a:cs typeface="+mn-lt"/>
              </a:rPr>
              <a:t>sacrifício</a:t>
            </a:r>
            <a:r>
              <a:rPr lang="pt-BR" sz="2000" dirty="0">
                <a:ea typeface="+mn-lt"/>
                <a:cs typeface="+mn-lt"/>
              </a:rPr>
              <a:t>, atitude completamente diferente.</a:t>
            </a:r>
            <a:endParaRPr lang="pt-BR" sz="20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2110914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560125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tx1"/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4687ABED-004C-49D0-A59A-8A959D80C283}"/>
              </a:ext>
            </a:extLst>
          </p:cNvPr>
          <p:cNvSpPr txBox="1"/>
          <p:nvPr/>
        </p:nvSpPr>
        <p:spPr>
          <a:xfrm>
            <a:off x="224287" y="2136476"/>
            <a:ext cx="11340860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800" b="1" dirty="0">
                <a:ea typeface="+mn-lt"/>
                <a:cs typeface="+mn-lt"/>
              </a:rPr>
              <a:t>Doação no Brasil e os objetivos de desenvolvimento sustentável da ONU</a:t>
            </a:r>
            <a:endParaRPr lang="pt-BR" sz="2800" dirty="0"/>
          </a:p>
          <a:p>
            <a:endParaRPr lang="pt-BR" sz="2400"/>
          </a:p>
          <a:p>
            <a:pPr marL="457200" indent="-457200" algn="just">
              <a:buFont typeface="Arial"/>
              <a:buChar char="•"/>
            </a:pPr>
            <a:r>
              <a:rPr lang="pt-BR" sz="2800" dirty="0"/>
              <a:t>O recente cenário da pandemia de Covid-19 e a situação de inflação global que a acompanhou vêm </a:t>
            </a:r>
            <a:r>
              <a:rPr lang="pt-BR" sz="2800" b="1" dirty="0"/>
              <a:t>diminuindo</a:t>
            </a:r>
            <a:r>
              <a:rPr lang="pt-BR" sz="2800" dirty="0"/>
              <a:t> cada vez mais o </a:t>
            </a:r>
            <a:r>
              <a:rPr lang="pt-BR" sz="2800" b="1" dirty="0"/>
              <a:t>poder de compra</a:t>
            </a:r>
            <a:r>
              <a:rPr lang="pt-BR" sz="2800" dirty="0"/>
              <a:t> da população em geral.</a:t>
            </a:r>
            <a:endParaRPr lang="pt-BR" sz="2800">
              <a:cs typeface="Calibri"/>
            </a:endParaRPr>
          </a:p>
          <a:p>
            <a:endParaRPr lang="pt-BR" sz="2800" dirty="0">
              <a:cs typeface="Calibri"/>
            </a:endParaRPr>
          </a:p>
          <a:p>
            <a:pPr marL="457200" indent="-457200" algn="just">
              <a:buFont typeface="Arial"/>
              <a:buChar char="•"/>
            </a:pPr>
            <a:r>
              <a:rPr lang="pt-BR" sz="2800" dirty="0"/>
              <a:t>Apesar de esta ser uma questão que afeta a todos, ela é especialmente mais danosa para as camadas mais pobres da população, que além de sofrerem com a desvalorização de seus recursos, veem os preços dos artigos básicos subirem.</a:t>
            </a:r>
            <a:endParaRPr lang="pt-BR" sz="2800" dirty="0">
              <a:cs typeface="Calibri" panose="020F0502020204030204"/>
            </a:endParaRPr>
          </a:p>
          <a:p>
            <a:endParaRPr lang="pt-BR" sz="2400" u="sng">
              <a:solidFill>
                <a:srgbClr val="C00000"/>
              </a:solidFill>
              <a:latin typeface="Verdana"/>
              <a:ea typeface="Verdana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01604420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560125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 b="1">
              <a:solidFill>
                <a:schemeClr val="tx1"/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4687ABED-004C-49D0-A59A-8A959D80C283}"/>
              </a:ext>
            </a:extLst>
          </p:cNvPr>
          <p:cNvSpPr txBox="1"/>
          <p:nvPr/>
        </p:nvSpPr>
        <p:spPr>
          <a:xfrm>
            <a:off x="224287" y="2136476"/>
            <a:ext cx="11340860" cy="39087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/>
              <a:t>Nesse sentido, nos últimos anos, a doação, para muitas pessoas, deixou de ser  </a:t>
            </a:r>
            <a:r>
              <a:rPr lang="pt-BR" sz="3200" b="1" dirty="0"/>
              <a:t>caridade </a:t>
            </a:r>
            <a:r>
              <a:rPr lang="pt-BR" sz="3200" dirty="0"/>
              <a:t>e se tornou </a:t>
            </a:r>
            <a:r>
              <a:rPr lang="pt-BR" sz="3200" b="1" dirty="0"/>
              <a:t>sacrifício:</a:t>
            </a:r>
            <a:endParaRPr lang="pt-BR" sz="3200">
              <a:cs typeface="Calibri" panose="020F0502020204030204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pt-BR" sz="3200" b="1" dirty="0">
              <a:cs typeface="Calibri" panose="020F0502020204030204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pt-BR" sz="3200" b="1" dirty="0">
              <a:cs typeface="Calibri" panose="020F0502020204030204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pt-BR" sz="3200" dirty="0">
              <a:cs typeface="Calibri" panose="020F0502020204030204"/>
            </a:endParaRPr>
          </a:p>
          <a:p>
            <a:endParaRPr lang="pt-BR" sz="3200" dirty="0">
              <a:cs typeface="Calibri" panose="020F0502020204030204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3200">
              <a:solidFill>
                <a:srgbClr val="000000"/>
              </a:solidFill>
              <a:latin typeface="Calibri" panose="020F0502020204030204"/>
              <a:ea typeface="Verdana"/>
              <a:cs typeface="Calibri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u="sng">
              <a:solidFill>
                <a:srgbClr val="C00000"/>
              </a:solidFill>
              <a:latin typeface="Verdana"/>
              <a:ea typeface="Verdana"/>
              <a:cs typeface="Calibri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A9DD5C7-A1DA-4454-ADB4-F9DBB158D01C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6679" y="3575395"/>
            <a:ext cx="4994513" cy="2864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EFFBB73D-480D-40B9-BE93-4AD21ABD8E28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04650" y="3574295"/>
            <a:ext cx="5424425" cy="2878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3593082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615881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tx1"/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4687ABED-004C-49D0-A59A-8A959D80C283}"/>
              </a:ext>
            </a:extLst>
          </p:cNvPr>
          <p:cNvSpPr txBox="1"/>
          <p:nvPr/>
        </p:nvSpPr>
        <p:spPr>
          <a:xfrm>
            <a:off x="224287" y="2136476"/>
            <a:ext cx="1134086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BR" sz="3200"/>
          </a:p>
          <a:p>
            <a:endParaRPr lang="pt-BR" sz="2400" u="sng">
              <a:solidFill>
                <a:srgbClr val="C00000"/>
              </a:solidFill>
              <a:latin typeface="Verdana"/>
              <a:ea typeface="Verdana"/>
              <a:cs typeface="Calibri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797564" y="1807559"/>
            <a:ext cx="7171929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pt-BR" sz="3200">
                <a:cs typeface="Calibri"/>
              </a:rPr>
              <a:t>Monitor de doações COVID-19 - abcr</a:t>
            </a:r>
          </a:p>
        </p:txBody>
      </p:sp>
      <p:pic>
        <p:nvPicPr>
          <p:cNvPr id="3" name="Imagem 3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0670A70C-AA6A-45A3-94A4-EE5797D31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83" y="2492194"/>
            <a:ext cx="10432470" cy="417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49519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560125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>
              <a:solidFill>
                <a:schemeClr val="tx1"/>
              </a:solidFill>
              <a:latin typeface="Comic Sans MS"/>
              <a:cs typeface="Calibri" panose="020F0502020204030204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4687ABED-004C-49D0-A59A-8A959D80C283}"/>
              </a:ext>
            </a:extLst>
          </p:cNvPr>
          <p:cNvSpPr txBox="1"/>
          <p:nvPr/>
        </p:nvSpPr>
        <p:spPr>
          <a:xfrm>
            <a:off x="178105" y="1790112"/>
            <a:ext cx="11340860" cy="489364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BR" sz="3200" dirty="0">
              <a:ea typeface="+mn-lt"/>
              <a:cs typeface="+mn-lt"/>
            </a:endParaRPr>
          </a:p>
          <a:p>
            <a:pPr marL="457200" indent="-457200" algn="just">
              <a:buFont typeface="Arial,Sans-Serif"/>
              <a:buChar char="•"/>
            </a:pPr>
            <a:r>
              <a:rPr lang="pt-BR" sz="2800" dirty="0">
                <a:ea typeface="+mn-lt"/>
                <a:cs typeface="+mn-lt"/>
              </a:rPr>
              <a:t>Somando-se a isso, apesar da </a:t>
            </a:r>
            <a:r>
              <a:rPr lang="pt-BR" sz="2800" b="1" dirty="0">
                <a:ea typeface="+mn-lt"/>
                <a:cs typeface="+mn-lt"/>
              </a:rPr>
              <a:t>fama do povo brasileiro de companheirismo e compartilhamento</a:t>
            </a:r>
            <a:r>
              <a:rPr lang="pt-BR" sz="2800" dirty="0">
                <a:ea typeface="+mn-lt"/>
                <a:cs typeface="+mn-lt"/>
              </a:rPr>
              <a:t>, as pesquisas recentes mostram que nossa cultura ainda tem muito que se desenvolver no quesito doação. </a:t>
            </a:r>
          </a:p>
          <a:p>
            <a:pPr marL="457200" indent="-457200" algn="just">
              <a:buFont typeface="Arial,Sans-Serif"/>
              <a:buChar char="•"/>
            </a:pPr>
            <a:endParaRPr lang="pt-BR" sz="2800" dirty="0">
              <a:ea typeface="+mn-lt"/>
              <a:cs typeface="+mn-lt"/>
            </a:endParaRPr>
          </a:p>
          <a:p>
            <a:pPr marL="457200" indent="-457200" algn="just">
              <a:buFont typeface="Arial,Sans-Serif"/>
              <a:buChar char="•"/>
            </a:pPr>
            <a:r>
              <a:rPr lang="pt-BR" sz="2800" dirty="0">
                <a:ea typeface="+mn-lt"/>
                <a:cs typeface="+mn-lt"/>
              </a:rPr>
              <a:t>Segundo a última pesquisa do CAF, datada de 2021, com cidadãos de diversos países, o </a:t>
            </a:r>
            <a:r>
              <a:rPr lang="pt-BR" sz="2800" b="1" dirty="0">
                <a:ea typeface="+mn-lt"/>
                <a:cs typeface="+mn-lt"/>
              </a:rPr>
              <a:t>Brasil figura na 54° posição de 105°</a:t>
            </a:r>
            <a:r>
              <a:rPr lang="pt-BR" sz="2800" dirty="0">
                <a:ea typeface="+mn-lt"/>
                <a:cs typeface="+mn-lt"/>
              </a:rPr>
              <a:t> países no quesito porcentagem de pessoas que fazem algum tipo de doação.</a:t>
            </a:r>
          </a:p>
          <a:p>
            <a:endParaRPr lang="pt-BR" sz="3200" dirty="0">
              <a:solidFill>
                <a:srgbClr val="000000"/>
              </a:solidFill>
              <a:latin typeface="Calibri"/>
              <a:ea typeface="Verdana"/>
              <a:cs typeface="Calibri"/>
            </a:endParaRPr>
          </a:p>
          <a:p>
            <a:endParaRPr lang="pt-BR" sz="2400" u="sng">
              <a:solidFill>
                <a:srgbClr val="C00000"/>
              </a:solidFill>
              <a:latin typeface="Verdana"/>
              <a:ea typeface="Verdana"/>
              <a:cs typeface="Calibri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72DE1C1-173F-49DB-8975-A0DFD9AFE78A}"/>
              </a:ext>
            </a:extLst>
          </p:cNvPr>
          <p:cNvSpPr txBox="1"/>
          <p:nvPr/>
        </p:nvSpPr>
        <p:spPr>
          <a:xfrm>
            <a:off x="822039" y="5243945"/>
            <a:ext cx="1006301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 algn="just">
              <a:buFont typeface="Arial,Sans-Serif"/>
              <a:buChar char="•"/>
            </a:pPr>
            <a:endParaRPr lang="pt-BR" sz="2400" dirty="0">
              <a:ea typeface="+mn-lt"/>
              <a:cs typeface="+mn-lt"/>
            </a:endParaRPr>
          </a:p>
          <a:p>
            <a:pPr algn="just"/>
            <a:endParaRPr lang="pt-BR" dirty="0">
              <a:ea typeface="+mn-lt"/>
              <a:cs typeface="+mn-lt"/>
            </a:endParaRPr>
          </a:p>
          <a:p>
            <a:pPr algn="l"/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6097380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560125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 dirty="0">
              <a:solidFill>
                <a:schemeClr val="tx1"/>
              </a:solidFill>
              <a:latin typeface="Comic Sans MS"/>
              <a:cs typeface="Calibri"/>
            </a:endParaRPr>
          </a:p>
        </p:txBody>
      </p:sp>
      <p:pic>
        <p:nvPicPr>
          <p:cNvPr id="5" name="Imagem 4" descr="Uma imagem contendo Diagrama&#10;&#10;Descrição gerada automaticamente">
            <a:extLst>
              <a:ext uri="{FF2B5EF4-FFF2-40B4-BE49-F238E27FC236}">
                <a16:creationId xmlns:a16="http://schemas.microsoft.com/office/drawing/2014/main" id="{49E8F367-289D-479F-82DF-7BC04EC1A0C2}"/>
              </a:ext>
            </a:extLst>
          </p:cNvPr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85977" y="1874323"/>
            <a:ext cx="10227212" cy="872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Imagem 5" descr="Uma imagem contendo Texto&#10;&#10;Descrição gerada automaticamente">
            <a:extLst>
              <a:ext uri="{FF2B5EF4-FFF2-40B4-BE49-F238E27FC236}">
                <a16:creationId xmlns:a16="http://schemas.microsoft.com/office/drawing/2014/main" id="{5AB77372-F0ED-4A97-BBF6-F48FE47D8025}"/>
              </a:ext>
            </a:extLst>
          </p:cNvPr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85977" y="2926009"/>
            <a:ext cx="10227211" cy="6986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CaixaDeTexto 1">
            <a:extLst>
              <a:ext uri="{FF2B5EF4-FFF2-40B4-BE49-F238E27FC236}">
                <a16:creationId xmlns:a16="http://schemas.microsoft.com/office/drawing/2014/main" id="{E518FD69-996E-4202-A015-D0C27418152B}"/>
              </a:ext>
            </a:extLst>
          </p:cNvPr>
          <p:cNvSpPr txBox="1"/>
          <p:nvPr/>
        </p:nvSpPr>
        <p:spPr>
          <a:xfrm>
            <a:off x="512613" y="3740159"/>
            <a:ext cx="10629373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 lvl="0">
              <a:defRPr lang="pt-BR"/>
            </a:defPPr>
            <a:lvl1pPr marL="0" lv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lvl="1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lvl="2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lvl="3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lvl="4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lvl="5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lvl="6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lvl="7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lvl="8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buFont typeface="Arial"/>
              <a:buChar char="•"/>
            </a:pPr>
            <a:r>
              <a:rPr lang="pt-BR" sz="2800" dirty="0"/>
              <a:t>A pesquisa foi realizada com a seguinte metodologia: os indivíduos foram perguntados se teriam feito alguma das três ações no último mês: </a:t>
            </a:r>
            <a:r>
              <a:rPr lang="pt-BR" sz="2800" b="1" dirty="0">
                <a:solidFill>
                  <a:srgbClr val="44749E"/>
                </a:solidFill>
              </a:rPr>
              <a:t>ajudado um estranho ou alguém que você não sabia que precisava de ajuda</a:t>
            </a:r>
            <a:r>
              <a:rPr lang="pt-BR" sz="2800" dirty="0"/>
              <a:t>; </a:t>
            </a:r>
            <a:r>
              <a:rPr lang="pt-BR" sz="2800" b="1" dirty="0">
                <a:solidFill>
                  <a:srgbClr val="955C99"/>
                </a:solidFill>
              </a:rPr>
              <a:t>se doou algum dinheiro para a caridade</a:t>
            </a:r>
            <a:r>
              <a:rPr lang="pt-BR" sz="2800" dirty="0"/>
              <a:t>; </a:t>
            </a:r>
            <a:r>
              <a:rPr lang="pt-BR" sz="2800" b="1" dirty="0">
                <a:solidFill>
                  <a:srgbClr val="320236"/>
                </a:solidFill>
              </a:rPr>
              <a:t>se voluntariou para algum serviço social</a:t>
            </a:r>
            <a:r>
              <a:rPr lang="pt-BR" sz="2800" dirty="0"/>
              <a:t>.</a:t>
            </a:r>
            <a:endParaRPr lang="pt-BR" sz="2800" dirty="0">
              <a:cs typeface="Calibri" panose="020F0502020204030204"/>
            </a:endParaRP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82439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6FF">
            <a:alpha val="62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: Único Canto Arredondado 14">
            <a:extLst>
              <a:ext uri="{FF2B5EF4-FFF2-40B4-BE49-F238E27FC236}">
                <a16:creationId xmlns:a16="http://schemas.microsoft.com/office/drawing/2014/main" id="{7AF7BCD0-07A5-4465-B3A8-E067832F9361}"/>
              </a:ext>
            </a:extLst>
          </p:cNvPr>
          <p:cNvSpPr/>
          <p:nvPr/>
        </p:nvSpPr>
        <p:spPr>
          <a:xfrm>
            <a:off x="88241" y="713657"/>
            <a:ext cx="2142225" cy="862640"/>
          </a:xfrm>
          <a:prstGeom prst="round1Rect">
            <a:avLst/>
          </a:prstGeom>
          <a:solidFill>
            <a:srgbClr val="D6494C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1</a:t>
            </a:r>
          </a:p>
        </p:txBody>
      </p:sp>
      <p:sp>
        <p:nvSpPr>
          <p:cNvPr id="17" name="Retângulo: Único Canto Arredondado 16">
            <a:extLst>
              <a:ext uri="{FF2B5EF4-FFF2-40B4-BE49-F238E27FC236}">
                <a16:creationId xmlns:a16="http://schemas.microsoft.com/office/drawing/2014/main" id="{AE2E77D8-F6B2-4966-975E-F2DB44CF8E83}"/>
              </a:ext>
            </a:extLst>
          </p:cNvPr>
          <p:cNvSpPr/>
          <p:nvPr/>
        </p:nvSpPr>
        <p:spPr>
          <a:xfrm>
            <a:off x="6866625" y="711860"/>
            <a:ext cx="2142225" cy="862640"/>
          </a:xfrm>
          <a:prstGeom prst="round1Rect">
            <a:avLst/>
          </a:prstGeom>
          <a:solidFill>
            <a:srgbClr val="2135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bg1">
                    <a:lumMod val="95000"/>
                  </a:schemeClr>
                </a:solidFill>
                <a:latin typeface="Algerian" panose="04020705040A02060702" pitchFamily="82" charset="0"/>
                <a:cs typeface="Calibri" panose="020F0502020204030204"/>
              </a:rPr>
              <a:t>4</a:t>
            </a:r>
          </a:p>
        </p:txBody>
      </p:sp>
      <p:sp>
        <p:nvSpPr>
          <p:cNvPr id="19" name="Retângulo: Único Canto Arredondado 18">
            <a:extLst>
              <a:ext uri="{FF2B5EF4-FFF2-40B4-BE49-F238E27FC236}">
                <a16:creationId xmlns:a16="http://schemas.microsoft.com/office/drawing/2014/main" id="{EDCF9D4B-C829-49E0-B004-C8A6519E03AD}"/>
              </a:ext>
            </a:extLst>
          </p:cNvPr>
          <p:cNvSpPr/>
          <p:nvPr/>
        </p:nvSpPr>
        <p:spPr>
          <a:xfrm>
            <a:off x="2314935" y="711860"/>
            <a:ext cx="2142223" cy="862640"/>
          </a:xfrm>
          <a:prstGeom prst="round1Rect">
            <a:avLst/>
          </a:prstGeom>
          <a:solidFill>
            <a:srgbClr val="F3FAE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2</a:t>
            </a:r>
          </a:p>
        </p:txBody>
      </p:sp>
      <p:sp>
        <p:nvSpPr>
          <p:cNvPr id="23" name="Retângulo: Único Canto Arredondado 22">
            <a:extLst>
              <a:ext uri="{FF2B5EF4-FFF2-40B4-BE49-F238E27FC236}">
                <a16:creationId xmlns:a16="http://schemas.microsoft.com/office/drawing/2014/main" id="{34521A9A-A133-4761-89BE-76B000D65A8E}"/>
              </a:ext>
            </a:extLst>
          </p:cNvPr>
          <p:cNvSpPr/>
          <p:nvPr/>
        </p:nvSpPr>
        <p:spPr>
          <a:xfrm>
            <a:off x="4555107" y="709163"/>
            <a:ext cx="2142225" cy="862640"/>
          </a:xfrm>
          <a:prstGeom prst="round1Rect">
            <a:avLst/>
          </a:prstGeom>
          <a:solidFill>
            <a:srgbClr val="B1D9D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6000">
                <a:solidFill>
                  <a:schemeClr val="tx1"/>
                </a:solidFill>
                <a:latin typeface="Algerian" panose="04020705040A02060702" pitchFamily="82" charset="0"/>
                <a:cs typeface="Calibri" panose="020F0502020204030204"/>
              </a:rPr>
              <a:t>3</a:t>
            </a:r>
          </a:p>
        </p:txBody>
      </p:sp>
      <p:sp>
        <p:nvSpPr>
          <p:cNvPr id="25" name="Retângulo: Único Canto Arredondado 24">
            <a:extLst>
              <a:ext uri="{FF2B5EF4-FFF2-40B4-BE49-F238E27FC236}">
                <a16:creationId xmlns:a16="http://schemas.microsoft.com/office/drawing/2014/main" id="{386E412C-7550-47C0-87CF-BC3995496C42}"/>
              </a:ext>
            </a:extLst>
          </p:cNvPr>
          <p:cNvSpPr/>
          <p:nvPr/>
        </p:nvSpPr>
        <p:spPr>
          <a:xfrm>
            <a:off x="180" y="1560125"/>
            <a:ext cx="12191996" cy="5290865"/>
          </a:xfrm>
          <a:prstGeom prst="round1Rect">
            <a:avLst/>
          </a:prstGeom>
          <a:solidFill>
            <a:srgbClr val="F3FA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pt-BR" dirty="0">
              <a:solidFill>
                <a:schemeClr val="tx1"/>
              </a:solidFill>
              <a:latin typeface="Comic Sans MS"/>
              <a:cs typeface="Calibri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8ED6A8F-4F59-409A-92AD-338F003B4FB9}"/>
              </a:ext>
            </a:extLst>
          </p:cNvPr>
          <p:cNvSpPr txBox="1"/>
          <p:nvPr/>
        </p:nvSpPr>
        <p:spPr>
          <a:xfrm>
            <a:off x="382000" y="2472422"/>
            <a:ext cx="11422966" cy="34470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57200" indent="-457200" algn="just">
              <a:buFont typeface="Arial"/>
              <a:buChar char="•"/>
            </a:pPr>
            <a:r>
              <a:rPr lang="pt-BR" sz="2800" b="1" dirty="0"/>
              <a:t>Pelos resultados, percebemos que o brasileiro, apesar de ser muito solidário de forma informal ao ajudar estranhos (azul), não possui costume de aderir a formas mais estruturadas de doação, por meio de voluntariado ou doação a organizações.</a:t>
            </a:r>
            <a:endParaRPr lang="pt-BR" sz="2800" b="1">
              <a:cs typeface="Calibri" panose="020F0502020204030204"/>
            </a:endParaRPr>
          </a:p>
          <a:p>
            <a:pPr marL="457200" indent="-457200" algn="just">
              <a:buFont typeface="Arial"/>
              <a:buChar char="•"/>
            </a:pPr>
            <a:endParaRPr lang="pt-BR" sz="2800" dirty="0">
              <a:cs typeface="Calibri" panose="020F0502020204030204"/>
            </a:endParaRPr>
          </a:p>
          <a:p>
            <a:pPr marL="457200" indent="-457200" algn="just">
              <a:buFont typeface="Arial"/>
              <a:buChar char="•"/>
            </a:pPr>
            <a:r>
              <a:rPr lang="pt-BR" sz="2800" b="1" dirty="0"/>
              <a:t>Dessa forma, entendemos que o brasileiro tem a vontade de ajudar mas não tem o “hábito” de contribuir com ações sociais</a:t>
            </a:r>
            <a:r>
              <a:rPr lang="pt-BR" sz="3200" dirty="0"/>
              <a:t>.</a:t>
            </a:r>
            <a:endParaRPr lang="pt-BR" sz="3200" dirty="0">
              <a:cs typeface="Calibri" panose="020F0502020204030204"/>
            </a:endParaRPr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113123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24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5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revision>561</cp:revision>
  <dcterms:modified xsi:type="dcterms:W3CDTF">2022-11-29T22:48:41Z</dcterms:modified>
</cp:coreProperties>
</file>

<file path=docProps/thumbnail.jpeg>
</file>